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6"/>
  </p:notesMasterIdLst>
  <p:sldIdLst>
    <p:sldId id="257" r:id="rId5"/>
    <p:sldId id="279" r:id="rId6"/>
    <p:sldId id="280" r:id="rId7"/>
    <p:sldId id="282" r:id="rId8"/>
    <p:sldId id="283" r:id="rId9"/>
    <p:sldId id="281" r:id="rId10"/>
    <p:sldId id="284" r:id="rId11"/>
    <p:sldId id="288" r:id="rId12"/>
    <p:sldId id="285" r:id="rId13"/>
    <p:sldId id="286" r:id="rId14"/>
    <p:sldId id="296" r:id="rId15"/>
    <p:sldId id="3227" r:id="rId16"/>
    <p:sldId id="3226" r:id="rId17"/>
    <p:sldId id="290" r:id="rId18"/>
    <p:sldId id="291" r:id="rId19"/>
    <p:sldId id="292" r:id="rId20"/>
    <p:sldId id="3228" r:id="rId21"/>
    <p:sldId id="294" r:id="rId22"/>
    <p:sldId id="295" r:id="rId23"/>
    <p:sldId id="287" r:id="rId24"/>
    <p:sldId id="297" r:id="rId25"/>
    <p:sldId id="298" r:id="rId26"/>
    <p:sldId id="299" r:id="rId27"/>
    <p:sldId id="264" r:id="rId28"/>
    <p:sldId id="3230" r:id="rId29"/>
    <p:sldId id="258" r:id="rId30"/>
    <p:sldId id="259" r:id="rId31"/>
    <p:sldId id="270" r:id="rId32"/>
    <p:sldId id="261" r:id="rId33"/>
    <p:sldId id="273" r:id="rId34"/>
    <p:sldId id="274" r:id="rId35"/>
    <p:sldId id="262" r:id="rId36"/>
    <p:sldId id="275" r:id="rId37"/>
    <p:sldId id="276" r:id="rId38"/>
    <p:sldId id="263" r:id="rId39"/>
    <p:sldId id="277" r:id="rId40"/>
    <p:sldId id="3231" r:id="rId41"/>
    <p:sldId id="3233" r:id="rId42"/>
    <p:sldId id="3232" r:id="rId43"/>
    <p:sldId id="3229" r:id="rId44"/>
    <p:sldId id="31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B6240-0612-4FA7-BE0A-BD9FCEA30183}" v="1" dt="2021-07-14T09:07:33.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8"/>
  </p:normalViewPr>
  <p:slideViewPr>
    <p:cSldViewPr snapToGrid="0">
      <p:cViewPr varScale="1">
        <p:scale>
          <a:sx n="106" d="100"/>
          <a:sy n="106" d="100"/>
        </p:scale>
        <p:origin x="7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wabonje, Onesmus N" userId="7a6075ff-55b3-4bc2-8ab8-feb6164c2bf7" providerId="ADAL" clId="{0AFB6240-0612-4FA7-BE0A-BD9FCEA30183}"/>
    <pc:docChg chg="custSel modSld">
      <pc:chgData name="Mwabonje, Onesmus N" userId="7a6075ff-55b3-4bc2-8ab8-feb6164c2bf7" providerId="ADAL" clId="{0AFB6240-0612-4FA7-BE0A-BD9FCEA30183}" dt="2021-07-14T09:07:33.658" v="49" actId="20577"/>
      <pc:docMkLst>
        <pc:docMk/>
      </pc:docMkLst>
      <pc:sldChg chg="modSp mod">
        <pc:chgData name="Mwabonje, Onesmus N" userId="7a6075ff-55b3-4bc2-8ab8-feb6164c2bf7" providerId="ADAL" clId="{0AFB6240-0612-4FA7-BE0A-BD9FCEA30183}" dt="2021-07-14T08:44:57.994" v="39" actId="20577"/>
        <pc:sldMkLst>
          <pc:docMk/>
          <pc:sldMk cId="3517753290" sldId="257"/>
        </pc:sldMkLst>
        <pc:spChg chg="mod">
          <ac:chgData name="Mwabonje, Onesmus N" userId="7a6075ff-55b3-4bc2-8ab8-feb6164c2bf7" providerId="ADAL" clId="{0AFB6240-0612-4FA7-BE0A-BD9FCEA30183}" dt="2021-07-14T08:44:57.994" v="39" actId="20577"/>
          <ac:spMkLst>
            <pc:docMk/>
            <pc:sldMk cId="3517753290" sldId="257"/>
            <ac:spMk id="8" creationId="{41301AFE-599F-4D06-8885-CA2FCCA510AF}"/>
          </ac:spMkLst>
        </pc:spChg>
      </pc:sldChg>
      <pc:sldChg chg="modSp mod">
        <pc:chgData name="Mwabonje, Onesmus N" userId="7a6075ff-55b3-4bc2-8ab8-feb6164c2bf7" providerId="ADAL" clId="{0AFB6240-0612-4FA7-BE0A-BD9FCEA30183}" dt="2021-07-14T09:01:40.039" v="48" actId="20577"/>
        <pc:sldMkLst>
          <pc:docMk/>
          <pc:sldMk cId="633990469" sldId="279"/>
        </pc:sldMkLst>
        <pc:spChg chg="mod">
          <ac:chgData name="Mwabonje, Onesmus N" userId="7a6075ff-55b3-4bc2-8ab8-feb6164c2bf7" providerId="ADAL" clId="{0AFB6240-0612-4FA7-BE0A-BD9FCEA30183}" dt="2021-07-14T09:01:40.039" v="48" actId="20577"/>
          <ac:spMkLst>
            <pc:docMk/>
            <pc:sldMk cId="633990469" sldId="279"/>
            <ac:spMk id="4098" creationId="{00000000-0000-0000-0000-000000000000}"/>
          </ac:spMkLst>
        </pc:spChg>
      </pc:sldChg>
      <pc:sldChg chg="modSp">
        <pc:chgData name="Mwabonje, Onesmus N" userId="7a6075ff-55b3-4bc2-8ab8-feb6164c2bf7" providerId="ADAL" clId="{0AFB6240-0612-4FA7-BE0A-BD9FCEA30183}" dt="2021-07-14T09:07:33.658" v="49" actId="20577"/>
        <pc:sldMkLst>
          <pc:docMk/>
          <pc:sldMk cId="102469025" sldId="280"/>
        </pc:sldMkLst>
        <pc:spChg chg="mod">
          <ac:chgData name="Mwabonje, Onesmus N" userId="7a6075ff-55b3-4bc2-8ab8-feb6164c2bf7" providerId="ADAL" clId="{0AFB6240-0612-4FA7-BE0A-BD9FCEA30183}" dt="2021-07-14T09:07:33.658" v="49" actId="20577"/>
          <ac:spMkLst>
            <pc:docMk/>
            <pc:sldMk cId="102469025" sldId="280"/>
            <ac:spMk id="15" creationId="{00000000-0000-0000-0000-000000000000}"/>
          </ac:spMkLst>
        </pc:spChg>
      </pc:sldChg>
      <pc:sldChg chg="modSp mod">
        <pc:chgData name="Mwabonje, Onesmus N" userId="7a6075ff-55b3-4bc2-8ab8-feb6164c2bf7" providerId="ADAL" clId="{0AFB6240-0612-4FA7-BE0A-BD9FCEA30183}" dt="2021-07-14T09:00:03.408" v="42"/>
        <pc:sldMkLst>
          <pc:docMk/>
          <pc:sldMk cId="2884355928" sldId="3229"/>
        </pc:sldMkLst>
        <pc:spChg chg="mod">
          <ac:chgData name="Mwabonje, Onesmus N" userId="7a6075ff-55b3-4bc2-8ab8-feb6164c2bf7" providerId="ADAL" clId="{0AFB6240-0612-4FA7-BE0A-BD9FCEA30183}" dt="2021-07-14T09:00:03.408" v="42"/>
          <ac:spMkLst>
            <pc:docMk/>
            <pc:sldMk cId="2884355928" sldId="3229"/>
            <ac:spMk id="3" creationId="{5A26F4D5-7BDD-4509-AF82-D0F860D902E9}"/>
          </ac:spMkLst>
        </pc:spChg>
      </pc:sldChg>
      <pc:sldChg chg="modSp mod">
        <pc:chgData name="Mwabonje, Onesmus N" userId="7a6075ff-55b3-4bc2-8ab8-feb6164c2bf7" providerId="ADAL" clId="{0AFB6240-0612-4FA7-BE0A-BD9FCEA30183}" dt="2021-07-14T08:57:28.636" v="40"/>
        <pc:sldMkLst>
          <pc:docMk/>
          <pc:sldMk cId="3247537169" sldId="3232"/>
        </pc:sldMkLst>
        <pc:spChg chg="mod">
          <ac:chgData name="Mwabonje, Onesmus N" userId="7a6075ff-55b3-4bc2-8ab8-feb6164c2bf7" providerId="ADAL" clId="{0AFB6240-0612-4FA7-BE0A-BD9FCEA30183}" dt="2021-07-14T08:57:28.636" v="40"/>
          <ac:spMkLst>
            <pc:docMk/>
            <pc:sldMk cId="3247537169" sldId="3232"/>
            <ac:spMk id="2" creationId="{638DD035-F79B-9949-9410-BD425C06C6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23B9E-CEF5-4742-9B6B-BB62FA064CE0}" type="datetimeFigureOut">
              <a:rPr lang="en-GB" smtClean="0"/>
              <a:t>14/07/2021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13E6C-DBD2-4C12-B675-199844A130FD}" type="slidenum">
              <a:rPr lang="en-GB" smtClean="0"/>
              <a:t>‹#›</a:t>
            </a:fld>
            <a:endParaRPr lang="en-GB"/>
          </a:p>
        </p:txBody>
      </p:sp>
    </p:spTree>
    <p:extLst>
      <p:ext uri="{BB962C8B-B14F-4D97-AF65-F5344CB8AC3E}">
        <p14:creationId xmlns:p14="http://schemas.microsoft.com/office/powerpoint/2010/main" val="689321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C113E6C-DBD2-4C12-B675-199844A130FD}" type="slidenum">
              <a:rPr lang="en-GB" smtClean="0"/>
              <a:t>1</a:t>
            </a:fld>
            <a:endParaRPr lang="en-GB"/>
          </a:p>
        </p:txBody>
      </p:sp>
    </p:spTree>
    <p:extLst>
      <p:ext uri="{BB962C8B-B14F-4D97-AF65-F5344CB8AC3E}">
        <p14:creationId xmlns:p14="http://schemas.microsoft.com/office/powerpoint/2010/main" val="188216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C113E6C-DBD2-4C12-B675-199844A130FD}" type="slidenum">
              <a:rPr lang="en-GB" smtClean="0"/>
              <a:t>26</a:t>
            </a:fld>
            <a:endParaRPr lang="en-GB"/>
          </a:p>
        </p:txBody>
      </p:sp>
    </p:spTree>
    <p:extLst>
      <p:ext uri="{BB962C8B-B14F-4D97-AF65-F5344CB8AC3E}">
        <p14:creationId xmlns:p14="http://schemas.microsoft.com/office/powerpoint/2010/main" val="3147491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C113E6C-DBD2-4C12-B675-199844A130FD}" type="slidenum">
              <a:rPr lang="en-GB" smtClean="0"/>
              <a:t>37</a:t>
            </a:fld>
            <a:endParaRPr lang="en-GB"/>
          </a:p>
        </p:txBody>
      </p:sp>
    </p:spTree>
    <p:extLst>
      <p:ext uri="{BB962C8B-B14F-4D97-AF65-F5344CB8AC3E}">
        <p14:creationId xmlns:p14="http://schemas.microsoft.com/office/powerpoint/2010/main" val="1311975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layout ">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EC8FA81-5A2F-4BDA-8785-B8738E3BA86B}"/>
              </a:ext>
            </a:extLst>
          </p:cNvPr>
          <p:cNvSpPr>
            <a:spLocks noGrp="1"/>
          </p:cNvSpPr>
          <p:nvPr>
            <p:ph type="pic" sz="quarter" idx="14" hasCustomPrompt="1"/>
          </p:nvPr>
        </p:nvSpPr>
        <p:spPr>
          <a:xfrm>
            <a:off x="527054"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5" name="Picture Placeholder 2">
            <a:extLst>
              <a:ext uri="{FF2B5EF4-FFF2-40B4-BE49-F238E27FC236}">
                <a16:creationId xmlns:a16="http://schemas.microsoft.com/office/drawing/2014/main" id="{B6611C07-22B2-4842-9302-626A0B47F762}"/>
              </a:ext>
            </a:extLst>
          </p:cNvPr>
          <p:cNvSpPr>
            <a:spLocks noGrp="1"/>
          </p:cNvSpPr>
          <p:nvPr>
            <p:ph type="pic" sz="quarter" idx="15" hasCustomPrompt="1"/>
          </p:nvPr>
        </p:nvSpPr>
        <p:spPr>
          <a:xfrm>
            <a:off x="2809406"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6" name="Picture Placeholder 2">
            <a:extLst>
              <a:ext uri="{FF2B5EF4-FFF2-40B4-BE49-F238E27FC236}">
                <a16:creationId xmlns:a16="http://schemas.microsoft.com/office/drawing/2014/main" id="{2063E87A-7B5E-4CD0-8652-2AAC740E2E25}"/>
              </a:ext>
            </a:extLst>
          </p:cNvPr>
          <p:cNvSpPr>
            <a:spLocks noGrp="1"/>
          </p:cNvSpPr>
          <p:nvPr>
            <p:ph type="pic" sz="quarter" idx="16" hasCustomPrompt="1"/>
          </p:nvPr>
        </p:nvSpPr>
        <p:spPr>
          <a:xfrm>
            <a:off x="5108623"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7" name="Picture Placeholder 2">
            <a:extLst>
              <a:ext uri="{FF2B5EF4-FFF2-40B4-BE49-F238E27FC236}">
                <a16:creationId xmlns:a16="http://schemas.microsoft.com/office/drawing/2014/main" id="{8CEA881F-8091-44FC-A79E-C88FB2A51179}"/>
              </a:ext>
            </a:extLst>
          </p:cNvPr>
          <p:cNvSpPr>
            <a:spLocks noGrp="1"/>
          </p:cNvSpPr>
          <p:nvPr>
            <p:ph type="pic" sz="quarter" idx="17" hasCustomPrompt="1"/>
          </p:nvPr>
        </p:nvSpPr>
        <p:spPr>
          <a:xfrm>
            <a:off x="7387671"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8" name="Picture Placeholder 2">
            <a:extLst>
              <a:ext uri="{FF2B5EF4-FFF2-40B4-BE49-F238E27FC236}">
                <a16:creationId xmlns:a16="http://schemas.microsoft.com/office/drawing/2014/main" id="{0ECEB203-7248-4EB3-980A-76557D56F4EA}"/>
              </a:ext>
            </a:extLst>
          </p:cNvPr>
          <p:cNvSpPr>
            <a:spLocks noGrp="1"/>
          </p:cNvSpPr>
          <p:nvPr>
            <p:ph type="pic" sz="quarter" idx="18" hasCustomPrompt="1"/>
          </p:nvPr>
        </p:nvSpPr>
        <p:spPr>
          <a:xfrm>
            <a:off x="9686887" y="6089467"/>
            <a:ext cx="1974751" cy="511542"/>
          </a:xfrm>
          <a:prstGeom prst="rect">
            <a:avLst/>
          </a:prstGeom>
        </p:spPr>
        <p:txBody>
          <a:bodyPr>
            <a:normAutofit/>
          </a:bodyPr>
          <a:lstStyle>
            <a:lvl1pPr marL="0" marR="0" indent="0" algn="ctr"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chemeClr val="accent1"/>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9" name="Picture Placeholder 11">
            <a:extLst>
              <a:ext uri="{FF2B5EF4-FFF2-40B4-BE49-F238E27FC236}">
                <a16:creationId xmlns:a16="http://schemas.microsoft.com/office/drawing/2014/main" id="{7DA8E2AF-908D-4A9F-9142-8E93AB2724A6}"/>
              </a:ext>
            </a:extLst>
          </p:cNvPr>
          <p:cNvSpPr>
            <a:spLocks noGrp="1"/>
          </p:cNvSpPr>
          <p:nvPr>
            <p:ph type="pic" sz="quarter" idx="10" hasCustomPrompt="1"/>
          </p:nvPr>
        </p:nvSpPr>
        <p:spPr>
          <a:xfrm>
            <a:off x="1" y="0"/>
            <a:ext cx="12192000" cy="5919537"/>
          </a:xfrm>
          <a:prstGeom prst="rect">
            <a:avLst/>
          </a:prstGeom>
          <a:solidFill>
            <a:schemeClr val="tx2"/>
          </a:solidFill>
        </p:spPr>
        <p:txBody>
          <a:bodyPr/>
          <a:lstStyle>
            <a:lvl1pPr algn="ctr">
              <a:lnSpc>
                <a:spcPct val="200000"/>
              </a:lnSpc>
              <a:defRPr>
                <a:solidFill>
                  <a:schemeClr val="bg1"/>
                </a:solidFill>
              </a:defRPr>
            </a:lvl1pPr>
          </a:lstStyle>
          <a:p>
            <a:r>
              <a:rPr lang="en-GB"/>
              <a:t>Insert picture here</a:t>
            </a:r>
          </a:p>
        </p:txBody>
      </p:sp>
    </p:spTree>
    <p:extLst>
      <p:ext uri="{BB962C8B-B14F-4D97-AF65-F5344CB8AC3E}">
        <p14:creationId xmlns:p14="http://schemas.microsoft.com/office/powerpoint/2010/main" val="315286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CC8396-24DF-4D4A-ABBD-DB21F74CA9DB}"/>
              </a:ext>
            </a:extLst>
          </p:cNvPr>
          <p:cNvSpPr/>
          <p:nvPr userDrawn="1"/>
        </p:nvSpPr>
        <p:spPr>
          <a:xfrm>
            <a:off x="527051" y="2423037"/>
            <a:ext cx="4092640" cy="940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6600" b="0" i="0" u="none" strike="noStrike" kern="1200" cap="none" spc="0" normalizeH="0" baseline="0" noProof="0">
                <a:ln>
                  <a:noFill/>
                </a:ln>
                <a:solidFill>
                  <a:schemeClr val="accent1"/>
                </a:solidFill>
                <a:effectLst/>
                <a:uLnTx/>
                <a:uFillTx/>
                <a:latin typeface="+mn-lt"/>
                <a:ea typeface="+mj-ea"/>
                <a:cs typeface="+mj-cs"/>
              </a:rPr>
              <a:t>Thank you</a:t>
            </a:r>
            <a:endParaRPr lang="en-GB" sz="6600">
              <a:solidFill>
                <a:schemeClr val="accent1"/>
              </a:solidFill>
            </a:endParaRPr>
          </a:p>
        </p:txBody>
      </p:sp>
      <p:sp>
        <p:nvSpPr>
          <p:cNvPr id="6" name="Picture Placeholder 2">
            <a:extLst>
              <a:ext uri="{FF2B5EF4-FFF2-40B4-BE49-F238E27FC236}">
                <a16:creationId xmlns:a16="http://schemas.microsoft.com/office/drawing/2014/main" id="{1FA8B541-9BFD-45D6-A78F-ABFDF22F045C}"/>
              </a:ext>
            </a:extLst>
          </p:cNvPr>
          <p:cNvSpPr>
            <a:spLocks noGrp="1"/>
          </p:cNvSpPr>
          <p:nvPr>
            <p:ph type="pic" sz="quarter" idx="14" hasCustomPrompt="1"/>
          </p:nvPr>
        </p:nvSpPr>
        <p:spPr>
          <a:xfrm>
            <a:off x="527054"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sz="800">
                <a:solidFill>
                  <a:srgbClr val="222C57"/>
                </a:solidFill>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7" name="Picture Placeholder 2">
            <a:extLst>
              <a:ext uri="{FF2B5EF4-FFF2-40B4-BE49-F238E27FC236}">
                <a16:creationId xmlns:a16="http://schemas.microsoft.com/office/drawing/2014/main" id="{84CA041A-847E-4F87-8ED5-A2EC3A579C1D}"/>
              </a:ext>
            </a:extLst>
          </p:cNvPr>
          <p:cNvSpPr>
            <a:spLocks noGrp="1"/>
          </p:cNvSpPr>
          <p:nvPr>
            <p:ph type="pic" sz="quarter" idx="15" hasCustomPrompt="1"/>
          </p:nvPr>
        </p:nvSpPr>
        <p:spPr>
          <a:xfrm>
            <a:off x="2809406"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8" name="Picture Placeholder 2">
            <a:extLst>
              <a:ext uri="{FF2B5EF4-FFF2-40B4-BE49-F238E27FC236}">
                <a16:creationId xmlns:a16="http://schemas.microsoft.com/office/drawing/2014/main" id="{8D8FF119-E40A-4507-B9B9-EC1EA2E0E01A}"/>
              </a:ext>
            </a:extLst>
          </p:cNvPr>
          <p:cNvSpPr>
            <a:spLocks noGrp="1"/>
          </p:cNvSpPr>
          <p:nvPr>
            <p:ph type="pic" sz="quarter" idx="16" hasCustomPrompt="1"/>
          </p:nvPr>
        </p:nvSpPr>
        <p:spPr>
          <a:xfrm>
            <a:off x="5108623"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9" name="Picture Placeholder 2">
            <a:extLst>
              <a:ext uri="{FF2B5EF4-FFF2-40B4-BE49-F238E27FC236}">
                <a16:creationId xmlns:a16="http://schemas.microsoft.com/office/drawing/2014/main" id="{6D1242FE-4DD9-461F-B8FC-9E1D03B3E2C0}"/>
              </a:ext>
            </a:extLst>
          </p:cNvPr>
          <p:cNvSpPr>
            <a:spLocks noGrp="1"/>
          </p:cNvSpPr>
          <p:nvPr>
            <p:ph type="pic" sz="quarter" idx="17" hasCustomPrompt="1"/>
          </p:nvPr>
        </p:nvSpPr>
        <p:spPr>
          <a:xfrm>
            <a:off x="7387671"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
        <p:nvSpPr>
          <p:cNvPr id="10" name="Picture Placeholder 2">
            <a:extLst>
              <a:ext uri="{FF2B5EF4-FFF2-40B4-BE49-F238E27FC236}">
                <a16:creationId xmlns:a16="http://schemas.microsoft.com/office/drawing/2014/main" id="{EEEB8387-2B20-4563-BC20-774568E04E48}"/>
              </a:ext>
            </a:extLst>
          </p:cNvPr>
          <p:cNvSpPr>
            <a:spLocks noGrp="1"/>
          </p:cNvSpPr>
          <p:nvPr>
            <p:ph type="pic" sz="quarter" idx="18" hasCustomPrompt="1"/>
          </p:nvPr>
        </p:nvSpPr>
        <p:spPr>
          <a:xfrm>
            <a:off x="9686887" y="5662246"/>
            <a:ext cx="1974751" cy="663942"/>
          </a:xfrm>
          <a:prstGeom prst="rect">
            <a:avLst/>
          </a:prstGeom>
        </p:spPr>
        <p:txBody>
          <a:bodyPr>
            <a:normAutofit/>
          </a:bodyPr>
          <a:lstStyle>
            <a:lvl1pPr marL="0" marR="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lang="en-US" sz="800" kern="1200" dirty="0">
                <a:solidFill>
                  <a:srgbClr val="222C57"/>
                </a:solidFill>
                <a:latin typeface="+mn-lt"/>
                <a:ea typeface="+mn-ea"/>
                <a:cs typeface="+mn-cs"/>
              </a:defRPr>
            </a:lvl1pPr>
          </a:lstStyle>
          <a:p>
            <a:pPr marL="0" marR="0" lvl="0" indent="0" algn="l" defTabSz="914171" rtl="0" eaLnBrk="1" fontAlgn="auto" latinLnBrk="0" hangingPunct="1">
              <a:lnSpc>
                <a:spcPct val="90000"/>
              </a:lnSpc>
              <a:spcBef>
                <a:spcPts val="0"/>
              </a:spcBef>
              <a:spcAft>
                <a:spcPts val="1600"/>
              </a:spcAft>
              <a:buClr>
                <a:schemeClr val="accent1"/>
              </a:buClr>
              <a:buSzTx/>
              <a:buFont typeface="Arial" panose="020B0604020202020204" pitchFamily="34" charset="0"/>
              <a:buChar char="​"/>
              <a:tabLst/>
              <a:defRPr/>
            </a:pPr>
            <a:r>
              <a:rPr lang="en-US"/>
              <a:t>Insert logo here</a:t>
            </a:r>
          </a:p>
          <a:p>
            <a:endParaRPr lang="en-GB"/>
          </a:p>
        </p:txBody>
      </p:sp>
    </p:spTree>
    <p:extLst>
      <p:ext uri="{BB962C8B-B14F-4D97-AF65-F5344CB8AC3E}">
        <p14:creationId xmlns:p14="http://schemas.microsoft.com/office/powerpoint/2010/main" val="2838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FR">
    <p:spTree>
      <p:nvGrpSpPr>
        <p:cNvPr id="1" name=""/>
        <p:cNvGrpSpPr/>
        <p:nvPr/>
      </p:nvGrpSpPr>
      <p:grpSpPr>
        <a:xfrm>
          <a:off x="0" y="0"/>
          <a:ext cx="0" cy="0"/>
          <a:chOff x="0" y="0"/>
          <a:chExt cx="0" cy="0"/>
        </a:xfrm>
      </p:grpSpPr>
      <p:graphicFrame>
        <p:nvGraphicFramePr>
          <p:cNvPr id="18" name="Object 17" hidden="1"/>
          <p:cNvGraphicFramePr>
            <a:graphicFrameLocks/>
          </p:cNvGraphicFramePr>
          <p:nvPr userDrawn="1">
            <p:custDataLst>
              <p:tags r:id="rId1"/>
            </p:custDataLst>
          </p:nvPr>
        </p:nvGraphicFramePr>
        <p:xfrm>
          <a:off x="1" y="0"/>
          <a:ext cx="211667" cy="19050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8" name="Object 17" hidden="1"/>
                      <p:cNvPicPr/>
                      <p:nvPr/>
                    </p:nvPicPr>
                    <p:blipFill>
                      <a:blip r:embed="rId4"/>
                      <a:stretch>
                        <a:fillRect/>
                      </a:stretch>
                    </p:blipFill>
                    <p:spPr>
                      <a:xfrm>
                        <a:off x="1" y="0"/>
                        <a:ext cx="211667" cy="190500"/>
                      </a:xfrm>
                      <a:prstGeom prst="rect">
                        <a:avLst/>
                      </a:prstGeom>
                    </p:spPr>
                  </p:pic>
                </p:oleObj>
              </mc:Fallback>
            </mc:AlternateContent>
          </a:graphicData>
        </a:graphic>
      </p:graphicFrame>
      <p:sp>
        <p:nvSpPr>
          <p:cNvPr id="7" name="Slide Number Placeholder 6"/>
          <p:cNvSpPr>
            <a:spLocks noGrp="1"/>
          </p:cNvSpPr>
          <p:nvPr>
            <p:ph type="sldNum" sz="quarter" idx="17"/>
          </p:nvPr>
        </p:nvSpPr>
        <p:spPr/>
        <p:txBody>
          <a:bodyPr/>
          <a:lstStyle/>
          <a:p>
            <a:fld id="{BCB876BB-50C9-4204-8989-60EF7EF23250}" type="slidenum">
              <a:rPr lang="en-US" noProof="0" smtClean="0"/>
              <a:pPr/>
              <a:t>‹#›</a:t>
            </a:fld>
            <a:endParaRPr lang="en-US" noProof="0"/>
          </a:p>
        </p:txBody>
      </p:sp>
      <p:sp>
        <p:nvSpPr>
          <p:cNvPr id="9" name="Text Placeholder 4"/>
          <p:cNvSpPr>
            <a:spLocks noGrp="1"/>
          </p:cNvSpPr>
          <p:nvPr>
            <p:ph type="body" sz="quarter" idx="18" hasCustomPrompt="1"/>
          </p:nvPr>
        </p:nvSpPr>
        <p:spPr>
          <a:xfrm>
            <a:off x="335361" y="6350400"/>
            <a:ext cx="11521280" cy="216000"/>
          </a:xfrm>
        </p:spPr>
        <p:txBody>
          <a:bodyPr>
            <a:noAutofit/>
          </a:bodyPr>
          <a:lstStyle>
            <a:lvl1pPr marL="0" indent="0">
              <a:buNone/>
              <a:defRPr sz="1200" baseline="0">
                <a:solidFill>
                  <a:schemeClr val="tx1">
                    <a:lumMod val="50000"/>
                    <a:lumOff val="50000"/>
                  </a:schemeClr>
                </a:solidFill>
              </a:defRPr>
            </a:lvl1pPr>
          </a:lstStyle>
          <a:p>
            <a:pPr lvl="0"/>
            <a:r>
              <a:rPr lang="en-US" noProof="0"/>
              <a:t>Sources: </a:t>
            </a:r>
          </a:p>
        </p:txBody>
      </p:sp>
      <p:sp>
        <p:nvSpPr>
          <p:cNvPr id="11" name="Text Placeholder 4"/>
          <p:cNvSpPr>
            <a:spLocks noGrp="1"/>
          </p:cNvSpPr>
          <p:nvPr>
            <p:ph type="body" sz="quarter" idx="19" hasCustomPrompt="1"/>
          </p:nvPr>
        </p:nvSpPr>
        <p:spPr>
          <a:xfrm>
            <a:off x="335361" y="6091200"/>
            <a:ext cx="11521280" cy="216000"/>
          </a:xfrm>
        </p:spPr>
        <p:txBody>
          <a:bodyPr>
            <a:noAutofit/>
          </a:bodyPr>
          <a:lstStyle>
            <a:lvl1pPr marL="0" indent="0">
              <a:buNone/>
              <a:defRPr sz="1200">
                <a:solidFill>
                  <a:schemeClr val="tx1">
                    <a:lumMod val="50000"/>
                    <a:lumOff val="50000"/>
                  </a:schemeClr>
                </a:solidFill>
              </a:defRPr>
            </a:lvl1pPr>
          </a:lstStyle>
          <a:p>
            <a:pPr lvl="0"/>
            <a:r>
              <a:rPr lang="en-US" noProof="0"/>
              <a:t>Notes: </a:t>
            </a:r>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23982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sous titre et Contenu">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06842DB-20E6-4A25-90DB-724960DDE2A6}"/>
              </a:ext>
            </a:extLst>
          </p:cNvPr>
          <p:cNvGraphicFramePr>
            <a:graphicFrameLocks noChangeAspect="1"/>
          </p:cNvGraphicFramePr>
          <p:nvPr userDrawn="1">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666" imgH="665" progId="TCLayout.ActiveDocument.1">
                  <p:embed/>
                </p:oleObj>
              </mc:Choice>
              <mc:Fallback>
                <p:oleObj name="think-cell Slide" r:id="rId4" imgW="666" imgH="665" progId="TCLayout.ActiveDocument.1">
                  <p:embed/>
                  <p:pic>
                    <p:nvPicPr>
                      <p:cNvPr id="7" name="Object 6" hidden="1">
                        <a:extLst>
                          <a:ext uri="{FF2B5EF4-FFF2-40B4-BE49-F238E27FC236}">
                            <a16:creationId xmlns:a16="http://schemas.microsoft.com/office/drawing/2014/main" id="{A06842DB-20E6-4A25-90DB-724960DDE2A6}"/>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E44F630-BD04-414F-A4DF-96C6577BE4C5}"/>
              </a:ext>
            </a:extLst>
          </p:cNvPr>
          <p:cNvSpPr/>
          <p:nvPr userDrawn="1">
            <p:custDataLst>
              <p:tags r:id="rId2"/>
            </p:custDataLst>
          </p:nvPr>
        </p:nvSpPr>
        <p:spPr>
          <a:xfrm>
            <a:off x="0" y="1"/>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160" b="1" i="0" baseline="0">
              <a:latin typeface="Calibri" panose="020F0502020204030204" pitchFamily="34" charset="0"/>
              <a:ea typeface="+mj-ea"/>
              <a:cs typeface="Helvetica" panose="020B0604020202020204" pitchFamily="34" charset="0"/>
              <a:sym typeface="Calibri" panose="020F0502020204030204" pitchFamily="34" charset="0"/>
            </a:endParaRPr>
          </a:p>
        </p:txBody>
      </p:sp>
      <p:sp>
        <p:nvSpPr>
          <p:cNvPr id="3" name="Content Placeholder 2"/>
          <p:cNvSpPr>
            <a:spLocks noGrp="1"/>
          </p:cNvSpPr>
          <p:nvPr>
            <p:ph idx="1" hasCustomPrompt="1"/>
          </p:nvPr>
        </p:nvSpPr>
        <p:spPr>
          <a:xfrm>
            <a:off x="497419" y="1715389"/>
            <a:ext cx="11187396" cy="4461577"/>
          </a:xfrm>
        </p:spPr>
        <p:txBody>
          <a:bodyPr>
            <a:noAutofit/>
          </a:bodyPr>
          <a:lstStyle>
            <a:lvl1pPr marL="0" indent="0">
              <a:buFont typeface="Wingdings" panose="05000000000000000000" pitchFamily="2" charset="2"/>
              <a:buNone/>
              <a:defRPr sz="1680"/>
            </a:lvl1pPr>
            <a:lvl2pPr marL="201930" indent="-201930">
              <a:buFont typeface="Wingdings" panose="05000000000000000000" pitchFamily="2" charset="2"/>
              <a:buChar char="§"/>
              <a:defRPr sz="1680"/>
            </a:lvl2pPr>
            <a:lvl3pPr marL="447676" indent="-219076">
              <a:buFont typeface="Wingdings" panose="05000000000000000000" pitchFamily="2" charset="2"/>
              <a:buChar char="§"/>
              <a:defRPr sz="1680"/>
            </a:lvl3pPr>
            <a:lvl4pPr marL="727710" indent="-236220">
              <a:buFont typeface="Wingdings" panose="05000000000000000000" pitchFamily="2" charset="2"/>
              <a:buChar char="§"/>
              <a:defRPr sz="1680"/>
            </a:lvl4pPr>
            <a:lvl5pPr marL="965836" indent="-219076">
              <a:buFont typeface="Wingdings" panose="05000000000000000000" pitchFamily="2" charset="2"/>
              <a:buChar char="§"/>
              <a:defRPr sz="1680"/>
            </a:lvl5pPr>
          </a:lstStyle>
          <a:p>
            <a:pPr lvl="0"/>
            <a:r>
              <a:rPr lang="en-US"/>
              <a:t>Bullet points </a:t>
            </a:r>
            <a:r>
              <a:rPr lang="en-US" err="1"/>
              <a:t>niveau</a:t>
            </a:r>
            <a:r>
              <a:rPr lang="en-US"/>
              <a:t> 1</a:t>
            </a:r>
          </a:p>
          <a:p>
            <a:pPr lvl="1"/>
            <a:r>
              <a:rPr lang="en-US"/>
              <a:t>Bullet points </a:t>
            </a:r>
            <a:r>
              <a:rPr lang="en-US" err="1"/>
              <a:t>niveau</a:t>
            </a:r>
            <a:r>
              <a:rPr lang="en-US"/>
              <a:t> 2</a:t>
            </a:r>
          </a:p>
          <a:p>
            <a:pPr lvl="2"/>
            <a:r>
              <a:rPr lang="en-US"/>
              <a:t>Bullet points </a:t>
            </a:r>
            <a:r>
              <a:rPr lang="en-US" err="1"/>
              <a:t>niveau</a:t>
            </a:r>
            <a:r>
              <a:rPr lang="en-US"/>
              <a:t> 3</a:t>
            </a:r>
          </a:p>
          <a:p>
            <a:pPr lvl="3"/>
            <a:r>
              <a:rPr lang="en-US"/>
              <a:t>Bullet points </a:t>
            </a:r>
            <a:r>
              <a:rPr lang="en-US" err="1"/>
              <a:t>niveau</a:t>
            </a:r>
            <a:r>
              <a:rPr lang="en-US"/>
              <a:t> 4</a:t>
            </a:r>
          </a:p>
          <a:p>
            <a:pPr lvl="4"/>
            <a:r>
              <a:rPr lang="en-US"/>
              <a:t>Bullet points </a:t>
            </a:r>
            <a:r>
              <a:rPr lang="en-US" err="1"/>
              <a:t>niveau</a:t>
            </a:r>
            <a:r>
              <a:rPr lang="en-US"/>
              <a:t> 5</a:t>
            </a:r>
          </a:p>
        </p:txBody>
      </p:sp>
      <p:sp>
        <p:nvSpPr>
          <p:cNvPr id="5" name="Footer Placeholder 4"/>
          <p:cNvSpPr>
            <a:spLocks noGrp="1"/>
          </p:cNvSpPr>
          <p:nvPr>
            <p:ph type="ftr" sz="quarter" idx="11"/>
          </p:nvPr>
        </p:nvSpPr>
        <p:spPr/>
        <p:txBody>
          <a:bodyPr/>
          <a:lstStyle/>
          <a:p>
            <a:r>
              <a:rPr lang="en-US"/>
              <a:t>Nom de la présentation</a:t>
            </a:r>
          </a:p>
        </p:txBody>
      </p:sp>
      <p:sp>
        <p:nvSpPr>
          <p:cNvPr id="8" name="Text Placeholder 7">
            <a:extLst>
              <a:ext uri="{FF2B5EF4-FFF2-40B4-BE49-F238E27FC236}">
                <a16:creationId xmlns:a16="http://schemas.microsoft.com/office/drawing/2014/main" id="{547E068F-BDFA-4E65-A98A-58DE0A3A6485}"/>
              </a:ext>
            </a:extLst>
          </p:cNvPr>
          <p:cNvSpPr>
            <a:spLocks noGrp="1"/>
          </p:cNvSpPr>
          <p:nvPr>
            <p:ph type="body" sz="quarter" idx="12" hasCustomPrompt="1"/>
          </p:nvPr>
        </p:nvSpPr>
        <p:spPr>
          <a:xfrm>
            <a:off x="497419" y="1017691"/>
            <a:ext cx="11186583" cy="378883"/>
          </a:xfrm>
        </p:spPr>
        <p:txBody>
          <a:bodyPr>
            <a:noAutofit/>
          </a:bodyPr>
          <a:lstStyle>
            <a:lvl1pPr>
              <a:defRPr sz="1680" b="1">
                <a:solidFill>
                  <a:schemeClr val="accent2"/>
                </a:solidFill>
              </a:defRPr>
            </a:lvl1pPr>
          </a:lstStyle>
          <a:p>
            <a:pPr lvl="0"/>
            <a:r>
              <a:rPr lang="en-US"/>
              <a:t>Sous-</a:t>
            </a:r>
            <a:r>
              <a:rPr lang="en-US" err="1"/>
              <a:t>titre</a:t>
            </a:r>
            <a:endParaRPr lang="en-US"/>
          </a:p>
        </p:txBody>
      </p:sp>
      <p:sp>
        <p:nvSpPr>
          <p:cNvPr id="4" name="Title 3">
            <a:extLst>
              <a:ext uri="{FF2B5EF4-FFF2-40B4-BE49-F238E27FC236}">
                <a16:creationId xmlns:a16="http://schemas.microsoft.com/office/drawing/2014/main" id="{8CF0B2EC-0626-4C16-A33C-2AD74DB440A9}"/>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47394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
    <p:spTree>
      <p:nvGrpSpPr>
        <p:cNvPr id="1" name=""/>
        <p:cNvGrpSpPr/>
        <p:nvPr/>
      </p:nvGrpSpPr>
      <p:grpSpPr>
        <a:xfrm>
          <a:off x="0" y="0"/>
          <a:ext cx="0" cy="0"/>
          <a:chOff x="0" y="0"/>
          <a:chExt cx="0" cy="0"/>
        </a:xfrm>
      </p:grpSpPr>
      <p:pic>
        <p:nvPicPr>
          <p:cNvPr id="2" name="Picture 6" descr="Unbenannt.png"/>
          <p:cNvPicPr>
            <a:picLocks noChangeAspect="1"/>
          </p:cNvPicPr>
          <p:nvPr userDrawn="1"/>
        </p:nvPicPr>
        <p:blipFill>
          <a:blip r:embed="rId2" cstate="print"/>
          <a:srcRect/>
          <a:stretch>
            <a:fillRect/>
          </a:stretch>
        </p:blipFill>
        <p:spPr bwMode="auto">
          <a:xfrm>
            <a:off x="2382" y="0"/>
            <a:ext cx="12187237" cy="6858000"/>
          </a:xfrm>
          <a:prstGeom prst="rect">
            <a:avLst/>
          </a:prstGeom>
          <a:noFill/>
          <a:ln w="9525">
            <a:noFill/>
            <a:miter lim="800000"/>
            <a:headEnd/>
            <a:tailEnd/>
          </a:ln>
        </p:spPr>
      </p:pic>
    </p:spTree>
    <p:extLst>
      <p:ext uri="{BB962C8B-B14F-4D97-AF65-F5344CB8AC3E}">
        <p14:creationId xmlns:p14="http://schemas.microsoft.com/office/powerpoint/2010/main" val="143795883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F12C-5C7A-4DB0-B628-D1033456124A}"/>
              </a:ext>
            </a:extLst>
          </p:cNvPr>
          <p:cNvSpPr>
            <a:spLocks noGrp="1"/>
          </p:cNvSpPr>
          <p:nvPr>
            <p:ph type="title" hasCustomPrompt="1"/>
          </p:nvPr>
        </p:nvSpPr>
        <p:spPr/>
        <p:txBody>
          <a:bodyPr/>
          <a:lstStyle>
            <a:lvl1pPr>
              <a:defRPr/>
            </a:lvl1pPr>
          </a:lstStyle>
          <a:p>
            <a:r>
              <a:rPr lang="en-US"/>
              <a:t>Title style – 1 line only</a:t>
            </a:r>
            <a:endParaRPr lang="en-GB"/>
          </a:p>
        </p:txBody>
      </p:sp>
      <p:sp>
        <p:nvSpPr>
          <p:cNvPr id="10" name="Subtitle 2">
            <a:extLst>
              <a:ext uri="{FF2B5EF4-FFF2-40B4-BE49-F238E27FC236}">
                <a16:creationId xmlns:a16="http://schemas.microsoft.com/office/drawing/2014/main" id="{201773E0-D94B-4444-9A72-81C1F4EB93A4}"/>
              </a:ext>
            </a:extLst>
          </p:cNvPr>
          <p:cNvSpPr>
            <a:spLocks noGrp="1"/>
          </p:cNvSpPr>
          <p:nvPr>
            <p:ph type="subTitle" idx="1" hasCustomPrompt="1"/>
          </p:nvPr>
        </p:nvSpPr>
        <p:spPr>
          <a:xfrm>
            <a:off x="527049" y="1073339"/>
            <a:ext cx="11137899" cy="290855"/>
          </a:xfrm>
          <a:prstGeom prst="rect">
            <a:avLst/>
          </a:prstGeom>
        </p:spPr>
        <p:txBody>
          <a:bodyPr lIns="0">
            <a:noAutofit/>
          </a:bodyPr>
          <a:lstStyle>
            <a:lvl1pPr marL="0" indent="0" algn="l">
              <a:lnSpc>
                <a:spcPct val="90000"/>
              </a:lnSpc>
              <a:spcBef>
                <a:spcPts val="0"/>
              </a:spcBef>
              <a:spcAft>
                <a:spcPts val="0"/>
              </a:spcAft>
              <a:buNone/>
              <a:defRPr sz="2200" b="0">
                <a:solidFill>
                  <a:schemeClr val="tx2"/>
                </a:solidFill>
              </a:defRPr>
            </a:lvl1pPr>
            <a:lvl2pPr marL="609418" indent="0" algn="ctr">
              <a:buNone/>
              <a:defRPr>
                <a:solidFill>
                  <a:schemeClr val="tx1">
                    <a:tint val="75000"/>
                  </a:schemeClr>
                </a:solidFill>
              </a:defRPr>
            </a:lvl2pPr>
            <a:lvl3pPr marL="1218836" indent="0" algn="ctr">
              <a:buNone/>
              <a:defRPr>
                <a:solidFill>
                  <a:schemeClr val="tx1">
                    <a:tint val="75000"/>
                  </a:schemeClr>
                </a:solidFill>
              </a:defRPr>
            </a:lvl3pPr>
            <a:lvl4pPr marL="1828252" indent="0" algn="ctr">
              <a:buNone/>
              <a:defRPr>
                <a:solidFill>
                  <a:schemeClr val="tx1">
                    <a:tint val="75000"/>
                  </a:schemeClr>
                </a:solidFill>
              </a:defRPr>
            </a:lvl4pPr>
            <a:lvl5pPr marL="2437668" indent="0" algn="ctr">
              <a:buNone/>
              <a:defRPr>
                <a:solidFill>
                  <a:schemeClr val="tx1">
                    <a:tint val="75000"/>
                  </a:schemeClr>
                </a:solidFill>
              </a:defRPr>
            </a:lvl5pPr>
            <a:lvl6pPr marL="3047086" indent="0" algn="ctr">
              <a:buNone/>
              <a:defRPr>
                <a:solidFill>
                  <a:schemeClr val="tx1">
                    <a:tint val="75000"/>
                  </a:schemeClr>
                </a:solidFill>
              </a:defRPr>
            </a:lvl6pPr>
            <a:lvl7pPr marL="3656503" indent="0" algn="ctr">
              <a:buNone/>
              <a:defRPr>
                <a:solidFill>
                  <a:schemeClr val="tx1">
                    <a:tint val="75000"/>
                  </a:schemeClr>
                </a:solidFill>
              </a:defRPr>
            </a:lvl7pPr>
            <a:lvl8pPr marL="4265920" indent="0" algn="ctr">
              <a:buNone/>
              <a:defRPr>
                <a:solidFill>
                  <a:schemeClr val="tx1">
                    <a:tint val="75000"/>
                  </a:schemeClr>
                </a:solidFill>
              </a:defRPr>
            </a:lvl8pPr>
            <a:lvl9pPr marL="4875337" indent="0" algn="ctr">
              <a:buNone/>
              <a:defRPr>
                <a:solidFill>
                  <a:schemeClr val="tx1">
                    <a:tint val="75000"/>
                  </a:schemeClr>
                </a:solidFill>
              </a:defRPr>
            </a:lvl9pPr>
          </a:lstStyle>
          <a:p>
            <a:r>
              <a:rPr lang="en-US"/>
              <a:t>Click to add subtitle – 1 line only</a:t>
            </a:r>
            <a:endParaRPr lang="en-GB"/>
          </a:p>
        </p:txBody>
      </p:sp>
      <p:sp>
        <p:nvSpPr>
          <p:cNvPr id="6" name="Slide Number Placeholder 5">
            <a:extLst>
              <a:ext uri="{FF2B5EF4-FFF2-40B4-BE49-F238E27FC236}">
                <a16:creationId xmlns:a16="http://schemas.microsoft.com/office/drawing/2014/main" id="{4E06CD7D-1E83-40B8-AB93-138141549B5D}"/>
              </a:ext>
            </a:extLst>
          </p:cNvPr>
          <p:cNvSpPr>
            <a:spLocks noGrp="1"/>
          </p:cNvSpPr>
          <p:nvPr>
            <p:ph type="sldNum" sz="quarter" idx="12"/>
          </p:nvPr>
        </p:nvSpPr>
        <p:spPr/>
        <p:txBody>
          <a:bodyPr/>
          <a:lstStyle/>
          <a:p>
            <a:pPr defTabSz="1218836"/>
            <a:fld id="{2490C926-4C7A-4456-B603-8FB00524CD8E}" type="slidenum">
              <a:rPr lang="en-GB" smtClean="0">
                <a:solidFill>
                  <a:prstClr val="black"/>
                </a:solidFill>
              </a:rPr>
              <a:pPr defTabSz="1218836"/>
              <a:t>‹#›</a:t>
            </a:fld>
            <a:endParaRPr lang="en-GB">
              <a:solidFill>
                <a:prstClr val="black"/>
              </a:solidFill>
            </a:endParaRPr>
          </a:p>
        </p:txBody>
      </p:sp>
    </p:spTree>
    <p:extLst>
      <p:ext uri="{BB962C8B-B14F-4D97-AF65-F5344CB8AC3E}">
        <p14:creationId xmlns:p14="http://schemas.microsoft.com/office/powerpoint/2010/main" val="9727414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5531-87F2-4E35-BFED-8D4119CE6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68A7D9-338E-4D2A-A81A-E51E13C363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158111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ED7-C4F9-49F0-A737-B6EA9D0F76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25500B-8530-4F81-A3B6-C9DEAE329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635310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53AA-80E5-4B3A-806A-549A959937A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36849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315374-3206-4515-B74A-F482A6B433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4733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a:xfrm>
            <a:off x="526911" y="518218"/>
            <a:ext cx="11149151" cy="650806"/>
          </a:xfrm>
        </p:spPr>
        <p:txBody>
          <a:bodyPr/>
          <a:lstStyle/>
          <a:p>
            <a:r>
              <a:rPr lang="en-GB"/>
              <a:t>Click to edit Master title style</a:t>
            </a:r>
            <a:endParaRPr lang="en-US"/>
          </a:p>
        </p:txBody>
      </p:sp>
      <p:sp>
        <p:nvSpPr>
          <p:cNvPr id="12" name="Content Placeholder 2">
            <a:extLst>
              <a:ext uri="{FF2B5EF4-FFF2-40B4-BE49-F238E27FC236}">
                <a16:creationId xmlns:a16="http://schemas.microsoft.com/office/drawing/2014/main" id="{2EB6C96D-E54B-4E71-99D6-8C1BB99755DC}"/>
              </a:ext>
            </a:extLst>
          </p:cNvPr>
          <p:cNvSpPr>
            <a:spLocks noGrp="1"/>
          </p:cNvSpPr>
          <p:nvPr>
            <p:ph idx="1" hasCustomPrompt="1"/>
          </p:nvPr>
        </p:nvSpPr>
        <p:spPr>
          <a:xfrm>
            <a:off x="526911"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18" name="Content Placeholder 2">
            <a:extLst>
              <a:ext uri="{FF2B5EF4-FFF2-40B4-BE49-F238E27FC236}">
                <a16:creationId xmlns:a16="http://schemas.microsoft.com/office/drawing/2014/main" id="{20B47DF6-59D1-4177-9093-C55563343631}"/>
              </a:ext>
            </a:extLst>
          </p:cNvPr>
          <p:cNvSpPr>
            <a:spLocks noGrp="1"/>
          </p:cNvSpPr>
          <p:nvPr>
            <p:ph idx="11" hasCustomPrompt="1"/>
          </p:nvPr>
        </p:nvSpPr>
        <p:spPr>
          <a:xfrm>
            <a:off x="439669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Tree>
    <p:extLst>
      <p:ext uri="{BB962C8B-B14F-4D97-AF65-F5344CB8AC3E}">
        <p14:creationId xmlns:p14="http://schemas.microsoft.com/office/powerpoint/2010/main" val="23948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1" end="1"/>
                                            </p:txEl>
                                          </p:spTgt>
                                        </p:tgtEl>
                                        <p:attrNameLst>
                                          <p:attrName>style.visibility</p:attrName>
                                        </p:attrNameLst>
                                      </p:cBhvr>
                                      <p:to>
                                        <p:strVal val="visible"/>
                                      </p:to>
                                    </p:set>
                                    <p:animEffect transition="in" filter="fade">
                                      <p:cBhvr>
                                        <p:cTn id="24" dur="500"/>
                                        <p:tgtEl>
                                          <p:spTgt spid="18">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500"/>
                                        <p:tgtEl>
                                          <p:spTgt spid="18">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fade">
                                      <p:cBhvr>
                                        <p:cTn id="30"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8" grpId="0" uiExpand="1" build="p">
        <p:tmplLst>
          <p:tmpl lvl="1">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656D-5D8E-4971-B787-30C437FC1443}"/>
              </a:ext>
            </a:extLst>
          </p:cNvPr>
          <p:cNvSpPr>
            <a:spLocks noGrp="1"/>
          </p:cNvSpPr>
          <p:nvPr>
            <p:ph type="title"/>
          </p:nvPr>
        </p:nvSpPr>
        <p:spPr>
          <a:xfrm>
            <a:off x="526911" y="518218"/>
            <a:ext cx="11149151" cy="650806"/>
          </a:xfrm>
        </p:spPr>
        <p:txBody>
          <a:bodyPr/>
          <a:lstStyle/>
          <a:p>
            <a:r>
              <a:rPr lang="en-GB"/>
              <a:t>Click to edit Master title style</a:t>
            </a:r>
            <a:endParaRPr lang="en-US"/>
          </a:p>
        </p:txBody>
      </p:sp>
      <p:sp>
        <p:nvSpPr>
          <p:cNvPr id="6" name="Content Placeholder 2">
            <a:extLst>
              <a:ext uri="{FF2B5EF4-FFF2-40B4-BE49-F238E27FC236}">
                <a16:creationId xmlns:a16="http://schemas.microsoft.com/office/drawing/2014/main" id="{4C356441-685C-414A-B91E-96E4BA1C2A5F}"/>
              </a:ext>
            </a:extLst>
          </p:cNvPr>
          <p:cNvSpPr>
            <a:spLocks noGrp="1"/>
          </p:cNvSpPr>
          <p:nvPr>
            <p:ph idx="1" hasCustomPrompt="1"/>
          </p:nvPr>
        </p:nvSpPr>
        <p:spPr>
          <a:xfrm>
            <a:off x="526911"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7" name="Content Placeholder 2">
            <a:extLst>
              <a:ext uri="{FF2B5EF4-FFF2-40B4-BE49-F238E27FC236}">
                <a16:creationId xmlns:a16="http://schemas.microsoft.com/office/drawing/2014/main" id="{E4975496-24F8-48F2-9E95-554FFD314619}"/>
              </a:ext>
            </a:extLst>
          </p:cNvPr>
          <p:cNvSpPr>
            <a:spLocks noGrp="1"/>
          </p:cNvSpPr>
          <p:nvPr>
            <p:ph idx="12" hasCustomPrompt="1"/>
          </p:nvPr>
        </p:nvSpPr>
        <p:spPr>
          <a:xfrm>
            <a:off x="439669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
        <p:nvSpPr>
          <p:cNvPr id="10" name="Content Placeholder 2">
            <a:extLst>
              <a:ext uri="{FF2B5EF4-FFF2-40B4-BE49-F238E27FC236}">
                <a16:creationId xmlns:a16="http://schemas.microsoft.com/office/drawing/2014/main" id="{B4358352-2B68-49D1-9E6F-812531E3D536}"/>
              </a:ext>
            </a:extLst>
          </p:cNvPr>
          <p:cNvSpPr>
            <a:spLocks noGrp="1"/>
          </p:cNvSpPr>
          <p:nvPr>
            <p:ph idx="13" hasCustomPrompt="1"/>
          </p:nvPr>
        </p:nvSpPr>
        <p:spPr>
          <a:xfrm>
            <a:off x="8277456" y="1307432"/>
            <a:ext cx="3398607" cy="5037806"/>
          </a:xfrm>
        </p:spPr>
        <p:txBody>
          <a:bodyPr>
            <a:normAutofit/>
          </a:bodyPr>
          <a:lstStyle>
            <a:lvl1pPr marL="0" indent="0">
              <a:lnSpc>
                <a:spcPct val="100000"/>
              </a:lnSpc>
              <a:spcBef>
                <a:spcPts val="600"/>
              </a:spcBef>
              <a:spcAft>
                <a:spcPts val="600"/>
              </a:spcAft>
              <a:buFont typeface="Arial" panose="020B0604020202020204" pitchFamily="34" charset="0"/>
              <a:buNone/>
              <a:defRPr sz="2200">
                <a:solidFill>
                  <a:schemeClr val="accent1"/>
                </a:solidFill>
              </a:defRPr>
            </a:lvl1pPr>
            <a:lvl2pPr marL="0" indent="0">
              <a:lnSpc>
                <a:spcPct val="100000"/>
              </a:lnSpc>
              <a:spcBef>
                <a:spcPts val="200"/>
              </a:spcBef>
              <a:spcAft>
                <a:spcPts val="200"/>
              </a:spcAft>
              <a:buNone/>
              <a:defRPr sz="2200">
                <a:solidFill>
                  <a:schemeClr val="accent3"/>
                </a:solidFill>
              </a:defRPr>
            </a:lvl2pPr>
            <a:lvl3pPr marL="0" indent="0">
              <a:lnSpc>
                <a:spcPct val="100000"/>
              </a:lnSpc>
              <a:spcBef>
                <a:spcPts val="200"/>
              </a:spcBef>
              <a:spcAft>
                <a:spcPts val="200"/>
              </a:spcAft>
              <a:buNone/>
              <a:defRPr sz="1800">
                <a:solidFill>
                  <a:schemeClr val="tx1"/>
                </a:solidFill>
              </a:defRPr>
            </a:lvl3pPr>
            <a:lvl4pPr marL="285750" indent="-285750">
              <a:lnSpc>
                <a:spcPct val="100000"/>
              </a:lnSpc>
              <a:spcBef>
                <a:spcPts val="200"/>
              </a:spcBef>
              <a:spcAft>
                <a:spcPts val="200"/>
              </a:spcAft>
              <a:buFont typeface="Arial" panose="020B0604020202020204" pitchFamily="34" charset="0"/>
              <a:buChar char="•"/>
              <a:defRPr sz="1800">
                <a:solidFill>
                  <a:schemeClr val="tx1"/>
                </a:solidFill>
              </a:defRPr>
            </a:lvl4pPr>
            <a:lvl5pPr marL="625475" indent="-285750">
              <a:lnSpc>
                <a:spcPct val="100000"/>
              </a:lnSpc>
              <a:spcBef>
                <a:spcPts val="600"/>
              </a:spcBef>
              <a:spcAft>
                <a:spcPts val="600"/>
              </a:spcAft>
              <a:buFont typeface="Arial" panose="020B0604020202020204" pitchFamily="34" charset="0"/>
              <a:buChar char="•"/>
              <a:defRPr sz="1800">
                <a:solidFill>
                  <a:schemeClr val="tx1"/>
                </a:solidFill>
              </a:defRPr>
            </a:lvl5pPr>
            <a:lvl6pPr marL="625475" indent="-285750">
              <a:lnSpc>
                <a:spcPct val="100000"/>
              </a:lnSpc>
              <a:spcBef>
                <a:spcPts val="600"/>
              </a:spcBef>
              <a:spcAft>
                <a:spcPts val="600"/>
              </a:spcAft>
              <a:buFont typeface="Arial" panose="020B0604020202020204" pitchFamily="34" charset="0"/>
              <a:buChar char="•"/>
              <a:defRPr sz="1800">
                <a:solidFill>
                  <a:schemeClr val="tx1"/>
                </a:solidFill>
              </a:defRPr>
            </a:lvl6pPr>
            <a:lvl7pPr marL="625475" indent="-285750">
              <a:lnSpc>
                <a:spcPct val="100000"/>
              </a:lnSpc>
              <a:spcBef>
                <a:spcPts val="600"/>
              </a:spcBef>
              <a:spcAft>
                <a:spcPts val="600"/>
              </a:spcAft>
              <a:buFont typeface="Arial" panose="020B0604020202020204" pitchFamily="34" charset="0"/>
              <a:buChar char="•"/>
              <a:defRPr sz="1800">
                <a:solidFill>
                  <a:schemeClr val="tx1"/>
                </a:solidFill>
              </a:defRPr>
            </a:lvl7pPr>
            <a:lvl8pPr marL="625475" indent="-285750">
              <a:lnSpc>
                <a:spcPct val="100000"/>
              </a:lnSpc>
              <a:spcBef>
                <a:spcPts val="600"/>
              </a:spcBef>
              <a:spcAft>
                <a:spcPts val="600"/>
              </a:spcAft>
              <a:buFont typeface="Arial" panose="020B0604020202020204" pitchFamily="34" charset="0"/>
              <a:buChar char="•"/>
              <a:defRPr sz="1800">
                <a:solidFill>
                  <a:schemeClr val="tx1"/>
                </a:solidFill>
              </a:defRPr>
            </a:lvl8pPr>
            <a:lvl9pPr marL="625475" indent="-285750">
              <a:lnSpc>
                <a:spcPct val="100000"/>
              </a:lnSpc>
              <a:spcBef>
                <a:spcPts val="600"/>
              </a:spcBef>
              <a:spcAft>
                <a:spcPts val="600"/>
              </a:spcAft>
              <a:buFont typeface="Arial" panose="020B0604020202020204" pitchFamily="34" charset="0"/>
              <a:buChar char="•"/>
              <a:defRPr sz="1800">
                <a:solidFill>
                  <a:schemeClr val="tx1"/>
                </a:solidFill>
              </a:defRPr>
            </a:lvl9pPr>
          </a:lstStyle>
          <a:p>
            <a:pPr lvl="0"/>
            <a:r>
              <a:rPr lang="en-US"/>
              <a:t>Insert session date here</a:t>
            </a:r>
          </a:p>
          <a:p>
            <a:pPr lvl="1"/>
            <a:r>
              <a:rPr lang="en-US"/>
              <a:t>Insert session time here</a:t>
            </a:r>
          </a:p>
          <a:p>
            <a:pPr lvl="2"/>
            <a:r>
              <a:rPr lang="en-US"/>
              <a:t>Insert body copy here</a:t>
            </a:r>
          </a:p>
          <a:p>
            <a:pPr lvl="3"/>
            <a:r>
              <a:rPr lang="en-US"/>
              <a:t>Insert bullet here</a:t>
            </a:r>
          </a:p>
        </p:txBody>
      </p:sp>
    </p:spTree>
    <p:extLst>
      <p:ext uri="{BB962C8B-B14F-4D97-AF65-F5344CB8AC3E}">
        <p14:creationId xmlns:p14="http://schemas.microsoft.com/office/powerpoint/2010/main" val="364450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Bor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51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48C291-5D79-4876-9967-A72F757214F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73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2865C5-0B2B-43D8-BE4C-E98A191A094E}"/>
              </a:ext>
            </a:extLst>
          </p:cNvPr>
          <p:cNvSpPr>
            <a:spLocks noGrp="1"/>
          </p:cNvSpPr>
          <p:nvPr>
            <p:ph type="title"/>
          </p:nvPr>
        </p:nvSpPr>
        <p:spPr>
          <a:xfrm>
            <a:off x="526911" y="518218"/>
            <a:ext cx="11149151" cy="650806"/>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BB92C85F-804D-4FD0-8932-FCF6E4B1DFDF}"/>
              </a:ext>
            </a:extLst>
          </p:cNvPr>
          <p:cNvSpPr>
            <a:spLocks noGrp="1"/>
          </p:cNvSpPr>
          <p:nvPr>
            <p:ph type="body" idx="1"/>
          </p:nvPr>
        </p:nvSpPr>
        <p:spPr>
          <a:xfrm>
            <a:off x="526911" y="1700214"/>
            <a:ext cx="11149151" cy="4645024"/>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9" name="Picture 8">
            <a:extLst>
              <a:ext uri="{FF2B5EF4-FFF2-40B4-BE49-F238E27FC236}">
                <a16:creationId xmlns:a16="http://schemas.microsoft.com/office/drawing/2014/main" id="{E53CA600-0263-45CD-A82E-9198CE44E3C6}"/>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t="52609"/>
          <a:stretch/>
        </p:blipFill>
        <p:spPr>
          <a:xfrm>
            <a:off x="-1" y="6740666"/>
            <a:ext cx="12192000" cy="117335"/>
          </a:xfrm>
          <a:prstGeom prst="rect">
            <a:avLst/>
          </a:prstGeom>
        </p:spPr>
      </p:pic>
    </p:spTree>
    <p:extLst>
      <p:ext uri="{BB962C8B-B14F-4D97-AF65-F5344CB8AC3E}">
        <p14:creationId xmlns:p14="http://schemas.microsoft.com/office/powerpoint/2010/main" val="3601122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0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55">
          <p15:clr>
            <a:srgbClr val="F26B43"/>
          </p15:clr>
        </p15:guide>
        <p15:guide id="4" pos="325">
          <p15:clr>
            <a:srgbClr val="F26B43"/>
          </p15:clr>
        </p15:guide>
        <p15:guide id="5" orient="horz" pos="323">
          <p15:clr>
            <a:srgbClr val="F26B43"/>
          </p15:clr>
        </p15:guide>
        <p15:guide id="6" orient="horz" pos="1071">
          <p15:clr>
            <a:srgbClr val="F26B43"/>
          </p15:clr>
        </p15:guide>
        <p15:guide id="9" orient="horz" pos="3997">
          <p15:clr>
            <a:srgbClr val="F26B43"/>
          </p15:clr>
        </p15:guide>
        <p15:guide id="10" orient="horz" pos="73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58">
            <a:extLst>
              <a:ext uri="{FF2B5EF4-FFF2-40B4-BE49-F238E27FC236}">
                <a16:creationId xmlns:a16="http://schemas.microsoft.com/office/drawing/2014/main" id="{9F124165-CD66-4B32-A602-31C2157CA1A8}"/>
              </a:ext>
            </a:extLst>
          </p:cNvPr>
          <p:cNvPicPr>
            <a:picLocks noGrp="1" noChangeAspect="1"/>
          </p:cNvPicPr>
          <p:nvPr>
            <p:ph type="pic" sz="quarter" idx="14"/>
          </p:nvPr>
        </p:nvPicPr>
        <p:blipFill>
          <a:blip r:embed="rId3"/>
          <a:srcRect t="80" b="80"/>
          <a:stretch>
            <a:fillRect/>
          </a:stretch>
        </p:blipFill>
        <p:spPr/>
      </p:pic>
      <p:pic>
        <p:nvPicPr>
          <p:cNvPr id="60" name="Picture Placeholder 59">
            <a:extLst>
              <a:ext uri="{FF2B5EF4-FFF2-40B4-BE49-F238E27FC236}">
                <a16:creationId xmlns:a16="http://schemas.microsoft.com/office/drawing/2014/main" id="{9B4880F4-840F-4689-87B7-354C3059C0B0}"/>
              </a:ext>
            </a:extLst>
          </p:cNvPr>
          <p:cNvPicPr>
            <a:picLocks noGrp="1" noChangeAspect="1"/>
          </p:cNvPicPr>
          <p:nvPr>
            <p:ph type="pic" sz="quarter" idx="15"/>
          </p:nvPr>
        </p:nvPicPr>
        <p:blipFill>
          <a:blip r:embed="rId4"/>
          <a:srcRect t="80" b="80"/>
          <a:stretch>
            <a:fillRect/>
          </a:stretch>
        </p:blipFill>
        <p:spPr/>
      </p:pic>
      <p:pic>
        <p:nvPicPr>
          <p:cNvPr id="61" name="Picture Placeholder 60">
            <a:extLst>
              <a:ext uri="{FF2B5EF4-FFF2-40B4-BE49-F238E27FC236}">
                <a16:creationId xmlns:a16="http://schemas.microsoft.com/office/drawing/2014/main" id="{8930BD38-1C95-4D2C-A96E-11E7FD0B0F05}"/>
              </a:ext>
            </a:extLst>
          </p:cNvPr>
          <p:cNvPicPr>
            <a:picLocks noGrp="1" noChangeAspect="1"/>
          </p:cNvPicPr>
          <p:nvPr>
            <p:ph type="pic" sz="quarter" idx="16"/>
          </p:nvPr>
        </p:nvPicPr>
        <p:blipFill>
          <a:blip r:embed="rId5"/>
          <a:srcRect t="80" b="80"/>
          <a:stretch>
            <a:fillRect/>
          </a:stretch>
        </p:blipFill>
        <p:spPr/>
      </p:pic>
      <p:pic>
        <p:nvPicPr>
          <p:cNvPr id="62" name="Picture Placeholder 61">
            <a:extLst>
              <a:ext uri="{FF2B5EF4-FFF2-40B4-BE49-F238E27FC236}">
                <a16:creationId xmlns:a16="http://schemas.microsoft.com/office/drawing/2014/main" id="{BF7CDAC5-67A4-451A-A609-3B2F4BFC6E46}"/>
              </a:ext>
            </a:extLst>
          </p:cNvPr>
          <p:cNvPicPr>
            <a:picLocks noGrp="1" noChangeAspect="1"/>
          </p:cNvPicPr>
          <p:nvPr>
            <p:ph type="pic" sz="quarter" idx="17"/>
          </p:nvPr>
        </p:nvPicPr>
        <p:blipFill>
          <a:blip r:embed="rId6"/>
          <a:srcRect t="80" b="80"/>
          <a:stretch>
            <a:fillRect/>
          </a:stretch>
        </p:blipFill>
        <p:spPr/>
      </p:pic>
      <p:pic>
        <p:nvPicPr>
          <p:cNvPr id="63" name="Picture Placeholder 62">
            <a:extLst>
              <a:ext uri="{FF2B5EF4-FFF2-40B4-BE49-F238E27FC236}">
                <a16:creationId xmlns:a16="http://schemas.microsoft.com/office/drawing/2014/main" id="{AE40E03F-1391-41E8-9916-986EC81A7D46}"/>
              </a:ext>
            </a:extLst>
          </p:cNvPr>
          <p:cNvPicPr>
            <a:picLocks noGrp="1" noChangeAspect="1"/>
          </p:cNvPicPr>
          <p:nvPr>
            <p:ph type="pic" sz="quarter" idx="18"/>
          </p:nvPr>
        </p:nvPicPr>
        <p:blipFill>
          <a:blip r:embed="rId7"/>
          <a:srcRect t="80" b="80"/>
          <a:stretch>
            <a:fillRect/>
          </a:stretch>
        </p:blipFill>
        <p:spPr/>
      </p:pic>
      <p:pic>
        <p:nvPicPr>
          <p:cNvPr id="15" name="Picture Placeholder 14">
            <a:extLst>
              <a:ext uri="{FF2B5EF4-FFF2-40B4-BE49-F238E27FC236}">
                <a16:creationId xmlns:a16="http://schemas.microsoft.com/office/drawing/2014/main" id="{267D5F77-1E6C-435F-B176-7182D13339C8}"/>
              </a:ext>
            </a:extLst>
          </p:cNvPr>
          <p:cNvPicPr>
            <a:picLocks noGrp="1" noChangeAspect="1"/>
          </p:cNvPicPr>
          <p:nvPr>
            <p:ph type="pic" sz="quarter" idx="10"/>
          </p:nvPr>
        </p:nvPicPr>
        <p:blipFill>
          <a:blip r:embed="rId8"/>
          <a:srcRect t="1054" b="1054"/>
          <a:stretch>
            <a:fillRect/>
          </a:stretch>
        </p:blipFill>
        <p:spPr>
          <a:xfrm>
            <a:off x="0" y="0"/>
            <a:ext cx="12192000" cy="5919537"/>
          </a:xfrm>
        </p:spPr>
      </p:pic>
      <p:sp>
        <p:nvSpPr>
          <p:cNvPr id="8" name="TextBox 7">
            <a:extLst>
              <a:ext uri="{FF2B5EF4-FFF2-40B4-BE49-F238E27FC236}">
                <a16:creationId xmlns:a16="http://schemas.microsoft.com/office/drawing/2014/main" id="{41301AFE-599F-4D06-8885-CA2FCCA510AF}"/>
              </a:ext>
            </a:extLst>
          </p:cNvPr>
          <p:cNvSpPr txBox="1"/>
          <p:nvPr/>
        </p:nvSpPr>
        <p:spPr>
          <a:xfrm>
            <a:off x="0" y="256991"/>
            <a:ext cx="12090400"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800" dirty="0">
                <a:solidFill>
                  <a:srgbClr val="222C57"/>
                </a:solidFill>
                <a:latin typeface="Arial" panose="020B0604020202020204"/>
              </a:rPr>
              <a:t>Developing Ambition Levels 1-4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800" dirty="0">
                <a:solidFill>
                  <a:srgbClr val="222C57"/>
                </a:solidFill>
                <a:latin typeface="Arial" panose="020B0604020202020204"/>
              </a:rPr>
              <a:t>and Electricity Sector</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974DC22A-C746-F94D-B629-3E2C27279F59}"/>
              </a:ext>
            </a:extLst>
          </p:cNvPr>
          <p:cNvSpPr txBox="1"/>
          <p:nvPr/>
        </p:nvSpPr>
        <p:spPr>
          <a:xfrm>
            <a:off x="353129" y="3607887"/>
            <a:ext cx="56627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22C57"/>
                </a:solidFill>
                <a:effectLst/>
                <a:uLnTx/>
                <a:uFillTx/>
                <a:latin typeface="Arial" panose="020B0604020202020204"/>
                <a:ea typeface="+mn-ea"/>
                <a:cs typeface="+mn-cs"/>
              </a:rPr>
              <a:t>2050 </a:t>
            </a:r>
            <a:r>
              <a:rPr kumimoji="0" lang="en-GB" sz="1800" b="0" i="0" u="none" strike="noStrike" kern="1200" cap="none" spc="0" normalizeH="0" baseline="0" noProof="0">
                <a:ln>
                  <a:noFill/>
                </a:ln>
                <a:solidFill>
                  <a:srgbClr val="222C57"/>
                </a:solidFill>
                <a:effectLst/>
                <a:uLnTx/>
                <a:uFillTx/>
                <a:latin typeface="Arial" panose="020B0604020202020204"/>
                <a:ea typeface="+mn-ea"/>
                <a:cs typeface="+mn-cs"/>
              </a:rPr>
              <a:t>Calculator</a:t>
            </a:r>
            <a:r>
              <a:rPr kumimoji="0" lang="en-GB" sz="1800" b="1" i="0" u="none" strike="noStrike" kern="1200" cap="none" spc="0" normalizeH="0" baseline="0" noProof="0">
                <a:ln>
                  <a:noFill/>
                </a:ln>
                <a:solidFill>
                  <a:srgbClr val="222C57"/>
                </a:solidFill>
                <a:effectLst/>
                <a:uLnTx/>
                <a:uFillTx/>
                <a:latin typeface="Arial" panose="020B0604020202020204"/>
                <a:ea typeface="+mn-ea"/>
                <a:cs typeface="+mn-cs"/>
              </a:rPr>
              <a:t> </a:t>
            </a:r>
          </a:p>
        </p:txBody>
      </p:sp>
      <p:sp>
        <p:nvSpPr>
          <p:cNvPr id="2" name="Rectangle 1">
            <a:extLst>
              <a:ext uri="{FF2B5EF4-FFF2-40B4-BE49-F238E27FC236}">
                <a16:creationId xmlns:a16="http://schemas.microsoft.com/office/drawing/2014/main" id="{C5A9E2F4-66A5-47AF-BA48-62AEA768FB05}"/>
              </a:ext>
            </a:extLst>
          </p:cNvPr>
          <p:cNvSpPr/>
          <p:nvPr/>
        </p:nvSpPr>
        <p:spPr>
          <a:xfrm>
            <a:off x="527054" y="1960629"/>
            <a:ext cx="4149598" cy="1477328"/>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rPr>
              <a:t>Onesmus Mwabonje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rPr>
              <a:t>Paisan Sukpanit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Arial"/>
              </a:rPr>
              <a:t>Victoria Hoare </a:t>
            </a:r>
            <a:endPar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rPr>
              <a:t>Jeremy Woods </a:t>
            </a: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CD3333"/>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177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Here the UK used the example of another country to imagine what would be possible</a:t>
            </a:r>
            <a:endParaRPr lang="es-A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772816"/>
            <a:ext cx="7867283"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03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And just compare this with what China did</a:t>
            </a:r>
            <a:endParaRPr lang="es-A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554139"/>
            <a:ext cx="8573988" cy="510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8976320" y="6381328"/>
            <a:ext cx="1584176" cy="360040"/>
          </a:xfrm>
          <a:prstGeom prst="wedgeRectCallout">
            <a:avLst>
              <a:gd name="adj1" fmla="val 16445"/>
              <a:gd name="adj2" fmla="val -3316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2"/>
                </a:solidFill>
              </a:rPr>
              <a:t>UK 2050 level 4</a:t>
            </a:r>
            <a:endParaRPr lang="es-AR" sz="1400" b="1" dirty="0">
              <a:solidFill>
                <a:schemeClr val="bg2"/>
              </a:solidFill>
            </a:endParaRPr>
          </a:p>
        </p:txBody>
      </p:sp>
      <p:sp>
        <p:nvSpPr>
          <p:cNvPr id="7" name="Rectangle 6"/>
          <p:cNvSpPr/>
          <p:nvPr/>
        </p:nvSpPr>
        <p:spPr>
          <a:xfrm>
            <a:off x="6600056" y="2276872"/>
            <a:ext cx="3240360" cy="1584177"/>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8302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155B2-E27D-4466-BA49-F788D87DFF7D}"/>
              </a:ext>
            </a:extLst>
          </p:cNvPr>
          <p:cNvPicPr>
            <a:picLocks noChangeAspect="1"/>
          </p:cNvPicPr>
          <p:nvPr/>
        </p:nvPicPr>
        <p:blipFill rotWithShape="1">
          <a:blip r:embed="rId2"/>
          <a:srcRect l="28163" t="9253" r="28367" b="37278"/>
          <a:stretch/>
        </p:blipFill>
        <p:spPr>
          <a:xfrm>
            <a:off x="805758" y="205273"/>
            <a:ext cx="10520127" cy="6304169"/>
          </a:xfrm>
          <a:prstGeom prst="rect">
            <a:avLst/>
          </a:prstGeom>
        </p:spPr>
      </p:pic>
      <p:sp>
        <p:nvSpPr>
          <p:cNvPr id="4" name="Rectangle 3">
            <a:extLst>
              <a:ext uri="{FF2B5EF4-FFF2-40B4-BE49-F238E27FC236}">
                <a16:creationId xmlns:a16="http://schemas.microsoft.com/office/drawing/2014/main" id="{AE14924B-5391-48A8-B003-4883FD1F50F7}"/>
              </a:ext>
            </a:extLst>
          </p:cNvPr>
          <p:cNvSpPr/>
          <p:nvPr/>
        </p:nvSpPr>
        <p:spPr>
          <a:xfrm>
            <a:off x="4101220" y="3689213"/>
            <a:ext cx="2969536" cy="95521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4591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Levels 1-4: The principles for making this work</a:t>
            </a:r>
          </a:p>
        </p:txBody>
      </p:sp>
      <p:sp>
        <p:nvSpPr>
          <p:cNvPr id="2" name="Rectangle 1"/>
          <p:cNvSpPr/>
          <p:nvPr/>
        </p:nvSpPr>
        <p:spPr>
          <a:xfrm>
            <a:off x="2135560" y="3212976"/>
            <a:ext cx="7920880" cy="360040"/>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a:lstStyle/>
          <a:p>
            <a:r>
              <a:rPr lang="en-GB" sz="1800" dirty="0">
                <a:solidFill>
                  <a:schemeClr val="bg2"/>
                </a:solidFill>
              </a:rPr>
              <a:t>The principles of Levels 1, 2, 3 and 4</a:t>
            </a:r>
          </a:p>
          <a:p>
            <a:endParaRPr lang="en-GB" sz="1800" dirty="0"/>
          </a:p>
          <a:p>
            <a:r>
              <a:rPr lang="en-GB" sz="1800" dirty="0">
                <a:solidFill>
                  <a:schemeClr val="bg2"/>
                </a:solidFill>
              </a:rPr>
              <a:t>Level 4</a:t>
            </a:r>
          </a:p>
          <a:p>
            <a:endParaRPr lang="en-GB" sz="1800" dirty="0"/>
          </a:p>
          <a:p>
            <a:r>
              <a:rPr lang="en-GB" sz="1800" b="1" dirty="0">
                <a:solidFill>
                  <a:schemeClr val="bg1"/>
                </a:solidFill>
              </a:rPr>
              <a:t>Level 1</a:t>
            </a:r>
          </a:p>
          <a:p>
            <a:endParaRPr lang="en-GB" sz="1800" dirty="0"/>
          </a:p>
          <a:p>
            <a:r>
              <a:rPr lang="en-GB" sz="1800" dirty="0"/>
              <a:t>Levels 2 and 3</a:t>
            </a:r>
          </a:p>
          <a:p>
            <a:endParaRPr lang="en-GB" sz="1800" dirty="0"/>
          </a:p>
          <a:p>
            <a:r>
              <a:rPr lang="en-GB" sz="1800" dirty="0"/>
              <a:t>Trajectories between now and 2050</a:t>
            </a:r>
          </a:p>
          <a:p>
            <a:endParaRPr lang="en-GB" sz="1800" dirty="0"/>
          </a:p>
          <a:p>
            <a:r>
              <a:rPr lang="en-GB" sz="1800" dirty="0"/>
              <a:t>Explaining this to your stakeholders</a:t>
            </a:r>
          </a:p>
          <a:p>
            <a:endParaRPr lang="es-AR" dirty="0"/>
          </a:p>
        </p:txBody>
      </p:sp>
    </p:spTree>
    <p:extLst>
      <p:ext uri="{BB962C8B-B14F-4D97-AF65-F5344CB8AC3E}">
        <p14:creationId xmlns:p14="http://schemas.microsoft.com/office/powerpoint/2010/main" val="337233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Tomorrow government announced that x technology would no longer be supported, and it was clear that the private sector would not do it alone.</a:t>
            </a:r>
          </a:p>
          <a:p>
            <a:endParaRPr lang="en-GB" dirty="0"/>
          </a:p>
          <a:p>
            <a:r>
              <a:rPr lang="en-GB" dirty="0"/>
              <a:t>No action is taken to change x behaviour, so current trends continue into the future. </a:t>
            </a:r>
          </a:p>
          <a:p>
            <a:endParaRPr lang="en-GB" dirty="0"/>
          </a:p>
          <a:p>
            <a:r>
              <a:rPr lang="en-GB" dirty="0"/>
              <a:t>Public opinion was so strongly against x technology that government prohibited its use within the country. All existing examples of the technology will be allowed to run until the end of their useful life.</a:t>
            </a:r>
          </a:p>
          <a:p>
            <a:endParaRPr lang="en-GB" dirty="0"/>
          </a:p>
          <a:p>
            <a:endParaRPr lang="en-GB" dirty="0"/>
          </a:p>
          <a:p>
            <a:endParaRPr lang="es-AR" dirty="0"/>
          </a:p>
        </p:txBody>
      </p:sp>
      <p:sp>
        <p:nvSpPr>
          <p:cNvPr id="3" name="Title 2"/>
          <p:cNvSpPr>
            <a:spLocks noGrp="1"/>
          </p:cNvSpPr>
          <p:nvPr>
            <p:ph type="title"/>
          </p:nvPr>
        </p:nvSpPr>
        <p:spPr/>
        <p:txBody>
          <a:bodyPr/>
          <a:lstStyle/>
          <a:p>
            <a:r>
              <a:rPr lang="en-GB" dirty="0"/>
              <a:t>Ways of describing how your Level 1 should be set</a:t>
            </a:r>
            <a:endParaRPr lang="es-AR" dirty="0"/>
          </a:p>
        </p:txBody>
      </p:sp>
    </p:spTree>
    <p:extLst>
      <p:ext uri="{BB962C8B-B14F-4D97-AF65-F5344CB8AC3E}">
        <p14:creationId xmlns:p14="http://schemas.microsoft.com/office/powerpoint/2010/main" val="203945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Level 1 example: Technology based</a:t>
            </a:r>
            <a:endParaRPr lang="es-A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169024"/>
            <a:ext cx="7632848" cy="532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35002" y="2022955"/>
            <a:ext cx="2160240" cy="129614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774467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Level 1 example: Behaviour based (China)</a:t>
            </a:r>
            <a:endParaRPr lang="es-A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356" y="1484784"/>
            <a:ext cx="8763140" cy="516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810701" y="5229200"/>
            <a:ext cx="2701124" cy="129614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p:cNvSpPr/>
          <p:nvPr/>
        </p:nvSpPr>
        <p:spPr>
          <a:xfrm>
            <a:off x="4583832" y="1700808"/>
            <a:ext cx="2520281" cy="93610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700778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5CAD6-F1FF-48AE-A045-A01DD2DB62A3}"/>
              </a:ext>
            </a:extLst>
          </p:cNvPr>
          <p:cNvPicPr>
            <a:picLocks noChangeAspect="1"/>
          </p:cNvPicPr>
          <p:nvPr/>
        </p:nvPicPr>
        <p:blipFill rotWithShape="1">
          <a:blip r:embed="rId2"/>
          <a:srcRect l="25944" t="9115" r="25995" b="33197"/>
          <a:stretch/>
        </p:blipFill>
        <p:spPr>
          <a:xfrm>
            <a:off x="933061" y="625150"/>
            <a:ext cx="10161037" cy="5971593"/>
          </a:xfrm>
          <a:prstGeom prst="rect">
            <a:avLst/>
          </a:prstGeom>
        </p:spPr>
      </p:pic>
      <p:sp>
        <p:nvSpPr>
          <p:cNvPr id="4" name="Rectangle 3">
            <a:extLst>
              <a:ext uri="{FF2B5EF4-FFF2-40B4-BE49-F238E27FC236}">
                <a16:creationId xmlns:a16="http://schemas.microsoft.com/office/drawing/2014/main" id="{FBBADCED-FAD1-45FE-A273-C2C9F2B9B512}"/>
              </a:ext>
            </a:extLst>
          </p:cNvPr>
          <p:cNvSpPr/>
          <p:nvPr/>
        </p:nvSpPr>
        <p:spPr>
          <a:xfrm>
            <a:off x="4092167" y="1511930"/>
            <a:ext cx="2824682" cy="97777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30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Levels 1-4: The principles for making this work</a:t>
            </a:r>
          </a:p>
        </p:txBody>
      </p:sp>
      <p:sp>
        <p:nvSpPr>
          <p:cNvPr id="2" name="Rectangle 1"/>
          <p:cNvSpPr/>
          <p:nvPr/>
        </p:nvSpPr>
        <p:spPr>
          <a:xfrm>
            <a:off x="2135560" y="4005902"/>
            <a:ext cx="7920880" cy="430295"/>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a:lstStyle/>
          <a:p>
            <a:r>
              <a:rPr lang="en-GB" sz="1800" dirty="0">
                <a:solidFill>
                  <a:schemeClr val="bg2"/>
                </a:solidFill>
              </a:rPr>
              <a:t>The principles of Levels 1, 2, 3 and 4</a:t>
            </a:r>
          </a:p>
          <a:p>
            <a:endParaRPr lang="en-GB" sz="1800" dirty="0"/>
          </a:p>
          <a:p>
            <a:r>
              <a:rPr lang="en-GB" sz="1800" dirty="0">
                <a:solidFill>
                  <a:schemeClr val="bg2"/>
                </a:solidFill>
              </a:rPr>
              <a:t>Level 4</a:t>
            </a:r>
          </a:p>
          <a:p>
            <a:endParaRPr lang="en-GB" sz="1800" dirty="0"/>
          </a:p>
          <a:p>
            <a:r>
              <a:rPr lang="en-GB" sz="1800" dirty="0">
                <a:solidFill>
                  <a:schemeClr val="bg2"/>
                </a:solidFill>
              </a:rPr>
              <a:t>Level 1</a:t>
            </a:r>
          </a:p>
          <a:p>
            <a:endParaRPr lang="en-GB" sz="1800" dirty="0"/>
          </a:p>
          <a:p>
            <a:r>
              <a:rPr lang="en-GB" sz="1800" b="1" dirty="0">
                <a:solidFill>
                  <a:schemeClr val="bg1"/>
                </a:solidFill>
              </a:rPr>
              <a:t>Levels 2 and 3</a:t>
            </a:r>
          </a:p>
          <a:p>
            <a:endParaRPr lang="en-GB" sz="1800" dirty="0"/>
          </a:p>
          <a:p>
            <a:r>
              <a:rPr lang="en-GB" sz="1800" dirty="0"/>
              <a:t>Trajectories between now and 2050</a:t>
            </a:r>
          </a:p>
          <a:p>
            <a:endParaRPr lang="en-GB" sz="1800" dirty="0"/>
          </a:p>
          <a:p>
            <a:r>
              <a:rPr lang="en-GB" sz="1800" dirty="0"/>
              <a:t>Explaining this to your stakeholders</a:t>
            </a:r>
          </a:p>
          <a:p>
            <a:endParaRPr lang="es-AR" dirty="0"/>
          </a:p>
        </p:txBody>
      </p:sp>
    </p:spTree>
    <p:extLst>
      <p:ext uri="{BB962C8B-B14F-4D97-AF65-F5344CB8AC3E}">
        <p14:creationId xmlns:p14="http://schemas.microsoft.com/office/powerpoint/2010/main" val="2928812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Levels 2 and 3 are designed to show two levels of realistic government intervention for a technology or behaviour.</a:t>
            </a:r>
          </a:p>
          <a:p>
            <a:endParaRPr lang="en-GB" dirty="0"/>
          </a:p>
          <a:p>
            <a:r>
              <a:rPr lang="en-GB" dirty="0"/>
              <a:t>Level 2 could be used to show your existing policies for a sector i.e. you are already taking action here and this is the impact it will have.</a:t>
            </a:r>
          </a:p>
          <a:p>
            <a:endParaRPr lang="en-GB" dirty="0"/>
          </a:p>
          <a:p>
            <a:r>
              <a:rPr lang="en-GB" dirty="0"/>
              <a:t>Level 3 is more than what is currently being done. Talk with your stakeholders about how this could look.</a:t>
            </a:r>
          </a:p>
          <a:p>
            <a:endParaRPr lang="en-GB" dirty="0"/>
          </a:p>
          <a:p>
            <a:r>
              <a:rPr lang="en-GB" dirty="0"/>
              <a:t>Level 3 should be ambitious, but still look within the realms of possibility.</a:t>
            </a:r>
          </a:p>
          <a:p>
            <a:endParaRPr lang="en-GB" dirty="0"/>
          </a:p>
          <a:p>
            <a:endParaRPr lang="es-AR" dirty="0"/>
          </a:p>
        </p:txBody>
      </p:sp>
      <p:sp>
        <p:nvSpPr>
          <p:cNvPr id="3" name="Title 2"/>
          <p:cNvSpPr>
            <a:spLocks noGrp="1"/>
          </p:cNvSpPr>
          <p:nvPr>
            <p:ph type="title"/>
          </p:nvPr>
        </p:nvSpPr>
        <p:spPr/>
        <p:txBody>
          <a:bodyPr/>
          <a:lstStyle/>
          <a:p>
            <a:r>
              <a:rPr lang="en-GB" dirty="0"/>
              <a:t>Ways of describing how your Level 2 and 3 should be set</a:t>
            </a:r>
            <a:endParaRPr lang="es-AR" dirty="0"/>
          </a:p>
        </p:txBody>
      </p:sp>
    </p:spTree>
    <p:extLst>
      <p:ext uri="{BB962C8B-B14F-4D97-AF65-F5344CB8AC3E}">
        <p14:creationId xmlns:p14="http://schemas.microsoft.com/office/powerpoint/2010/main" val="402805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Agenda</a:t>
            </a:r>
          </a:p>
        </p:txBody>
      </p:sp>
      <p:sp>
        <p:nvSpPr>
          <p:cNvPr id="2" name="Rectangle 1"/>
          <p:cNvSpPr/>
          <p:nvPr/>
        </p:nvSpPr>
        <p:spPr>
          <a:xfrm>
            <a:off x="2135560" y="1772396"/>
            <a:ext cx="7920880" cy="360040"/>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vert="horz" lIns="0" tIns="0" rIns="0" bIns="0" rtlCol="0" anchor="t">
            <a:normAutofit fontScale="92500" lnSpcReduction="20000"/>
          </a:bodyPr>
          <a:lstStyle/>
          <a:p>
            <a:r>
              <a:rPr lang="en-GB" sz="1800" b="1" dirty="0">
                <a:solidFill>
                  <a:schemeClr val="bg1"/>
                </a:solidFill>
              </a:rPr>
              <a:t>The principles of Levels 1, 2, 3 and 4</a:t>
            </a:r>
          </a:p>
          <a:p>
            <a:endParaRPr lang="en-GB" sz="1800" dirty="0"/>
          </a:p>
          <a:p>
            <a:r>
              <a:rPr lang="en-GB" sz="1800" dirty="0"/>
              <a:t>Level 4</a:t>
            </a:r>
          </a:p>
          <a:p>
            <a:endParaRPr lang="en-GB" sz="1800" dirty="0"/>
          </a:p>
          <a:p>
            <a:r>
              <a:rPr lang="en-GB" sz="1800" dirty="0"/>
              <a:t>Level 1</a:t>
            </a:r>
          </a:p>
          <a:p>
            <a:endParaRPr lang="en-GB" sz="1800" dirty="0"/>
          </a:p>
          <a:p>
            <a:r>
              <a:rPr lang="en-GB" sz="1800" dirty="0"/>
              <a:t>Levels 2 and 3</a:t>
            </a:r>
          </a:p>
          <a:p>
            <a:endParaRPr lang="en-GB" sz="1800" dirty="0"/>
          </a:p>
          <a:p>
            <a:r>
              <a:rPr lang="en-GB" sz="1800" dirty="0"/>
              <a:t>Trajectories between now and 2050</a:t>
            </a:r>
          </a:p>
          <a:p>
            <a:endParaRPr lang="en-GB" sz="1800" dirty="0"/>
          </a:p>
          <a:p>
            <a:r>
              <a:rPr lang="en-GB" sz="1800" dirty="0"/>
              <a:t>Explaining this to your stakeholders</a:t>
            </a:r>
          </a:p>
          <a:p>
            <a:endParaRPr lang="en-GB" sz="1800" dirty="0">
              <a:cs typeface="Arial" panose="020B0604020202020204"/>
            </a:endParaRPr>
          </a:p>
          <a:p>
            <a:r>
              <a:rPr lang="en-GB" sz="1800" dirty="0">
                <a:cs typeface="Arial" panose="020B0604020202020204"/>
              </a:rPr>
              <a:t>Deep dive into the Electricity - sector logic tree</a:t>
            </a:r>
          </a:p>
          <a:p>
            <a:endParaRPr lang="es-AR" dirty="0">
              <a:cs typeface="Arial" panose="020B0604020202020204"/>
            </a:endParaRPr>
          </a:p>
        </p:txBody>
      </p:sp>
    </p:spTree>
    <p:extLst>
      <p:ext uri="{BB962C8B-B14F-4D97-AF65-F5344CB8AC3E}">
        <p14:creationId xmlns:p14="http://schemas.microsoft.com/office/powerpoint/2010/main" val="63399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Can you think of any examples of these in the Kenyan context?</a:t>
            </a:r>
            <a:endParaRPr lang="es-AR" dirty="0"/>
          </a:p>
        </p:txBody>
      </p:sp>
    </p:spTree>
    <p:extLst>
      <p:ext uri="{BB962C8B-B14F-4D97-AF65-F5344CB8AC3E}">
        <p14:creationId xmlns:p14="http://schemas.microsoft.com/office/powerpoint/2010/main" val="3519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Levels 1-4: The principles for making this work</a:t>
            </a:r>
          </a:p>
        </p:txBody>
      </p:sp>
      <p:sp>
        <p:nvSpPr>
          <p:cNvPr id="2" name="Rectangle 1"/>
          <p:cNvSpPr/>
          <p:nvPr/>
        </p:nvSpPr>
        <p:spPr>
          <a:xfrm>
            <a:off x="2135560" y="4798831"/>
            <a:ext cx="7920880" cy="360040"/>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a:lstStyle/>
          <a:p>
            <a:r>
              <a:rPr lang="en-GB" sz="1800" dirty="0">
                <a:solidFill>
                  <a:schemeClr val="bg2"/>
                </a:solidFill>
              </a:rPr>
              <a:t>The principles of Levels 1, 2, 3 and 4</a:t>
            </a:r>
          </a:p>
          <a:p>
            <a:endParaRPr lang="en-GB" sz="1800" dirty="0"/>
          </a:p>
          <a:p>
            <a:r>
              <a:rPr lang="en-GB" sz="1800" dirty="0">
                <a:solidFill>
                  <a:schemeClr val="bg2"/>
                </a:solidFill>
              </a:rPr>
              <a:t>Level 4</a:t>
            </a:r>
          </a:p>
          <a:p>
            <a:endParaRPr lang="en-GB" sz="1800" dirty="0"/>
          </a:p>
          <a:p>
            <a:r>
              <a:rPr lang="en-GB" sz="1800" dirty="0">
                <a:solidFill>
                  <a:schemeClr val="bg2"/>
                </a:solidFill>
              </a:rPr>
              <a:t>Level 1</a:t>
            </a:r>
          </a:p>
          <a:p>
            <a:endParaRPr lang="en-GB" sz="1800" dirty="0"/>
          </a:p>
          <a:p>
            <a:r>
              <a:rPr lang="en-GB" sz="1800" dirty="0">
                <a:solidFill>
                  <a:schemeClr val="bg2"/>
                </a:solidFill>
              </a:rPr>
              <a:t>Levels 2 and 3</a:t>
            </a:r>
          </a:p>
          <a:p>
            <a:endParaRPr lang="en-GB" sz="1800" dirty="0"/>
          </a:p>
          <a:p>
            <a:r>
              <a:rPr lang="en-GB" sz="1800" b="1" dirty="0">
                <a:solidFill>
                  <a:schemeClr val="bg1"/>
                </a:solidFill>
              </a:rPr>
              <a:t>Trajectories between now and 2050</a:t>
            </a:r>
          </a:p>
          <a:p>
            <a:endParaRPr lang="en-GB" sz="1800" dirty="0"/>
          </a:p>
          <a:p>
            <a:r>
              <a:rPr lang="en-GB" sz="1800" dirty="0"/>
              <a:t>Explaining this to your stakeholders</a:t>
            </a:r>
          </a:p>
          <a:p>
            <a:endParaRPr lang="es-AR" dirty="0"/>
          </a:p>
        </p:txBody>
      </p:sp>
    </p:spTree>
    <p:extLst>
      <p:ext uri="{BB962C8B-B14F-4D97-AF65-F5344CB8AC3E}">
        <p14:creationId xmlns:p14="http://schemas.microsoft.com/office/powerpoint/2010/main" val="4076041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Your stakeholders can help you with the trajectory or build rate. Linear is a good first step</a:t>
            </a:r>
            <a:endParaRPr lang="es-AR"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1625" y="1628800"/>
            <a:ext cx="7562591"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63553" y="1844824"/>
            <a:ext cx="671979" cy="369332"/>
          </a:xfrm>
          <a:prstGeom prst="rect">
            <a:avLst/>
          </a:prstGeom>
          <a:noFill/>
        </p:spPr>
        <p:txBody>
          <a:bodyPr wrap="none" rtlCol="0">
            <a:spAutoFit/>
          </a:bodyPr>
          <a:lstStyle/>
          <a:p>
            <a:r>
              <a:rPr lang="en-GB" dirty="0"/>
              <a:t>TWh</a:t>
            </a:r>
          </a:p>
        </p:txBody>
      </p:sp>
    </p:spTree>
    <p:extLst>
      <p:ext uri="{BB962C8B-B14F-4D97-AF65-F5344CB8AC3E}">
        <p14:creationId xmlns:p14="http://schemas.microsoft.com/office/powerpoint/2010/main" val="329836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Levels 1-4: The principles for making this work</a:t>
            </a:r>
          </a:p>
        </p:txBody>
      </p:sp>
      <p:sp>
        <p:nvSpPr>
          <p:cNvPr id="2" name="Rectangle 1"/>
          <p:cNvSpPr/>
          <p:nvPr/>
        </p:nvSpPr>
        <p:spPr>
          <a:xfrm>
            <a:off x="2135560" y="5517034"/>
            <a:ext cx="7920880" cy="360040"/>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a:lstStyle/>
          <a:p>
            <a:r>
              <a:rPr lang="en-GB" sz="1800" dirty="0">
                <a:solidFill>
                  <a:schemeClr val="bg2"/>
                </a:solidFill>
              </a:rPr>
              <a:t>The principles of Levels 1, 2, 3 and 4</a:t>
            </a:r>
          </a:p>
          <a:p>
            <a:endParaRPr lang="en-GB" sz="1800" dirty="0"/>
          </a:p>
          <a:p>
            <a:r>
              <a:rPr lang="en-GB" sz="1800" dirty="0">
                <a:solidFill>
                  <a:schemeClr val="bg2"/>
                </a:solidFill>
              </a:rPr>
              <a:t>Level 4</a:t>
            </a:r>
          </a:p>
          <a:p>
            <a:endParaRPr lang="en-GB" sz="1800" dirty="0"/>
          </a:p>
          <a:p>
            <a:r>
              <a:rPr lang="en-GB" sz="1800" dirty="0">
                <a:solidFill>
                  <a:schemeClr val="bg2"/>
                </a:solidFill>
              </a:rPr>
              <a:t>Level 1</a:t>
            </a:r>
          </a:p>
          <a:p>
            <a:endParaRPr lang="en-GB" sz="1800" dirty="0"/>
          </a:p>
          <a:p>
            <a:r>
              <a:rPr lang="en-GB" sz="1800" dirty="0">
                <a:solidFill>
                  <a:schemeClr val="bg2"/>
                </a:solidFill>
              </a:rPr>
              <a:t>Levels 2 and 3</a:t>
            </a:r>
          </a:p>
          <a:p>
            <a:endParaRPr lang="en-GB" sz="1800" dirty="0"/>
          </a:p>
          <a:p>
            <a:r>
              <a:rPr lang="en-GB" sz="1800" dirty="0">
                <a:solidFill>
                  <a:schemeClr val="bg2"/>
                </a:solidFill>
              </a:rPr>
              <a:t>Trajectories between now and 2050</a:t>
            </a:r>
          </a:p>
          <a:p>
            <a:endParaRPr lang="en-GB" sz="1800" dirty="0"/>
          </a:p>
          <a:p>
            <a:r>
              <a:rPr lang="en-GB" sz="1800" b="1" dirty="0">
                <a:solidFill>
                  <a:schemeClr val="bg1"/>
                </a:solidFill>
              </a:rPr>
              <a:t>Explaining this to your stakeholders</a:t>
            </a:r>
          </a:p>
          <a:p>
            <a:endParaRPr lang="es-AR" dirty="0"/>
          </a:p>
        </p:txBody>
      </p:sp>
    </p:spTree>
    <p:extLst>
      <p:ext uri="{BB962C8B-B14F-4D97-AF65-F5344CB8AC3E}">
        <p14:creationId xmlns:p14="http://schemas.microsoft.com/office/powerpoint/2010/main" val="401445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Key messages to explain this to your stakeholders</a:t>
            </a:r>
          </a:p>
        </p:txBody>
      </p:sp>
      <p:sp>
        <p:nvSpPr>
          <p:cNvPr id="6" name="Rectangle 3"/>
          <p:cNvSpPr>
            <a:spLocks noGrp="1" noChangeArrowheads="1"/>
          </p:cNvSpPr>
          <p:nvPr>
            <p:ph type="body" idx="1"/>
          </p:nvPr>
        </p:nvSpPr>
        <p:spPr>
          <a:xfrm>
            <a:off x="2393678" y="1844824"/>
            <a:ext cx="6616700" cy="4032250"/>
          </a:xfrm>
          <a:solidFill>
            <a:schemeClr val="bg1"/>
          </a:solidFill>
        </p:spPr>
        <p:txBody>
          <a:bodyPr>
            <a:normAutofit lnSpcReduction="10000"/>
          </a:bodyPr>
          <a:lstStyle/>
          <a:p>
            <a:endParaRPr lang="en-GB" sz="1400" dirty="0">
              <a:solidFill>
                <a:schemeClr val="bg2"/>
              </a:solidFill>
            </a:endParaRPr>
          </a:p>
          <a:p>
            <a:pPr marL="457200" indent="-457200">
              <a:buFont typeface="Wingdings" panose="05000000000000000000" pitchFamily="2" charset="2"/>
              <a:buChar char="v"/>
            </a:pPr>
            <a:r>
              <a:rPr lang="en-GB" sz="2200" dirty="0"/>
              <a:t>The 2050 Calculator is designed to simulate different possible futures.</a:t>
            </a:r>
          </a:p>
          <a:p>
            <a:pPr marL="457200" indent="-457200">
              <a:buFont typeface="Wingdings" panose="05000000000000000000" pitchFamily="2" charset="2"/>
              <a:buChar char="v"/>
            </a:pPr>
            <a:endParaRPr lang="en-GB" sz="2200" dirty="0"/>
          </a:p>
          <a:p>
            <a:pPr marL="457200" indent="-457200">
              <a:buFont typeface="Wingdings" panose="05000000000000000000" pitchFamily="2" charset="2"/>
              <a:buChar char="v"/>
            </a:pPr>
            <a:r>
              <a:rPr lang="en-GB" sz="2200" dirty="0"/>
              <a:t>It needs to take into account a wide range of possible scenarios to do this. Levels 1, 2, 3 and 4 enable this.</a:t>
            </a:r>
          </a:p>
          <a:p>
            <a:pPr marL="457200" indent="-457200">
              <a:buFont typeface="Wingdings" panose="05000000000000000000" pitchFamily="2" charset="2"/>
              <a:buChar char="v"/>
            </a:pPr>
            <a:endParaRPr lang="en-GB" sz="2200" dirty="0"/>
          </a:p>
          <a:p>
            <a:pPr marL="457200" indent="-457200">
              <a:buFont typeface="Wingdings" panose="05000000000000000000" pitchFamily="2" charset="2"/>
              <a:buChar char="v"/>
            </a:pPr>
            <a:r>
              <a:rPr lang="en-GB" sz="2200" dirty="0"/>
              <a:t>We want your evidence to enable us to do this. </a:t>
            </a:r>
          </a:p>
          <a:p>
            <a:pPr marL="457200" indent="-457200">
              <a:buFont typeface="Wingdings" panose="05000000000000000000" pitchFamily="2" charset="2"/>
              <a:buChar char="v"/>
            </a:pPr>
            <a:endParaRPr lang="en-GB" sz="2200" dirty="0"/>
          </a:p>
          <a:p>
            <a:pPr marL="457200" indent="-457200">
              <a:buFont typeface="Wingdings" panose="05000000000000000000" pitchFamily="2" charset="2"/>
              <a:buChar char="v"/>
            </a:pPr>
            <a:r>
              <a:rPr lang="en-GB" sz="2200" dirty="0"/>
              <a:t>You don’t have to all agree. And range of views is good.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D5EB-7B56-46B7-9B37-2C14BC78DD12}"/>
              </a:ext>
            </a:extLst>
          </p:cNvPr>
          <p:cNvSpPr>
            <a:spLocks noGrp="1"/>
          </p:cNvSpPr>
          <p:nvPr>
            <p:ph type="ctrTitle"/>
          </p:nvPr>
        </p:nvSpPr>
        <p:spPr>
          <a:xfrm>
            <a:off x="1524000" y="1512981"/>
            <a:ext cx="9144000" cy="2387600"/>
          </a:xfrm>
        </p:spPr>
        <p:txBody>
          <a:bodyPr>
            <a:normAutofit/>
          </a:bodyPr>
          <a:lstStyle/>
          <a:p>
            <a:r>
              <a:rPr lang="en-GB" dirty="0"/>
              <a:t>Deep dive into modelling the Electricity Generation</a:t>
            </a:r>
          </a:p>
        </p:txBody>
      </p:sp>
    </p:spTree>
    <p:extLst>
      <p:ext uri="{BB962C8B-B14F-4D97-AF65-F5344CB8AC3E}">
        <p14:creationId xmlns:p14="http://schemas.microsoft.com/office/powerpoint/2010/main" val="109191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19A4EBE-6D86-F14C-9C27-9668918E76B2}"/>
              </a:ext>
            </a:extLst>
          </p:cNvPr>
          <p:cNvSpPr txBox="1"/>
          <p:nvPr/>
        </p:nvSpPr>
        <p:spPr>
          <a:xfrm>
            <a:off x="2978255" y="1868493"/>
            <a:ext cx="2305365" cy="923330"/>
          </a:xfrm>
          <a:prstGeom prst="rect">
            <a:avLst/>
          </a:prstGeom>
          <a:noFill/>
          <a:ln>
            <a:solidFill>
              <a:schemeClr val="tx1"/>
            </a:solidFill>
            <a:prstDash val="lgDash"/>
          </a:ln>
        </p:spPr>
        <p:txBody>
          <a:bodyPr wrap="square" rtlCol="0">
            <a:spAutoFit/>
          </a:bodyPr>
          <a:lstStyle/>
          <a:p>
            <a:pPr algn="ctr"/>
            <a:r>
              <a:rPr lang="en-US" dirty="0"/>
              <a:t>Electricity Demand</a:t>
            </a:r>
          </a:p>
          <a:p>
            <a:endParaRPr lang="en-US" dirty="0"/>
          </a:p>
          <a:p>
            <a:endParaRPr lang="en-US" dirty="0"/>
          </a:p>
        </p:txBody>
      </p:sp>
      <p:sp>
        <p:nvSpPr>
          <p:cNvPr id="44" name="TextBox 43">
            <a:extLst>
              <a:ext uri="{FF2B5EF4-FFF2-40B4-BE49-F238E27FC236}">
                <a16:creationId xmlns:a16="http://schemas.microsoft.com/office/drawing/2014/main" id="{559D2E6A-D99A-FE40-ADF5-C860DA589DF0}"/>
              </a:ext>
            </a:extLst>
          </p:cNvPr>
          <p:cNvSpPr txBox="1"/>
          <p:nvPr/>
        </p:nvSpPr>
        <p:spPr>
          <a:xfrm>
            <a:off x="3055055" y="4508749"/>
            <a:ext cx="2290937" cy="1200329"/>
          </a:xfrm>
          <a:prstGeom prst="rect">
            <a:avLst/>
          </a:prstGeom>
          <a:noFill/>
          <a:ln>
            <a:solidFill>
              <a:schemeClr val="tx1"/>
            </a:solidFill>
            <a:prstDash val="lgDash"/>
          </a:ln>
        </p:spPr>
        <p:txBody>
          <a:bodyPr wrap="square" rtlCol="0">
            <a:spAutoFit/>
          </a:bodyPr>
          <a:lstStyle/>
          <a:p>
            <a:pPr algn="ctr"/>
            <a:r>
              <a:rPr lang="en-US" dirty="0"/>
              <a:t>Electricity Demand</a:t>
            </a:r>
          </a:p>
          <a:p>
            <a:endParaRPr lang="en-US" dirty="0"/>
          </a:p>
          <a:p>
            <a:endParaRPr lang="en-US" dirty="0"/>
          </a:p>
          <a:p>
            <a:endParaRPr lang="en-US" dirty="0"/>
          </a:p>
        </p:txBody>
      </p:sp>
      <p:sp>
        <p:nvSpPr>
          <p:cNvPr id="2" name="Title 1">
            <a:extLst>
              <a:ext uri="{FF2B5EF4-FFF2-40B4-BE49-F238E27FC236}">
                <a16:creationId xmlns:a16="http://schemas.microsoft.com/office/drawing/2014/main" id="{17E3E311-D4CB-3C4A-8EBD-664A3A645230}"/>
              </a:ext>
            </a:extLst>
          </p:cNvPr>
          <p:cNvSpPr>
            <a:spLocks noGrp="1"/>
          </p:cNvSpPr>
          <p:nvPr>
            <p:ph type="title"/>
          </p:nvPr>
        </p:nvSpPr>
        <p:spPr>
          <a:xfrm>
            <a:off x="137885" y="0"/>
            <a:ext cx="11916229" cy="1325563"/>
          </a:xfrm>
        </p:spPr>
        <p:txBody>
          <a:bodyPr>
            <a:normAutofit/>
          </a:bodyPr>
          <a:lstStyle/>
          <a:p>
            <a:r>
              <a:rPr lang="en-US" sz="4000" dirty="0"/>
              <a:t>Links of Electricity Generation module to other modules </a:t>
            </a:r>
          </a:p>
        </p:txBody>
      </p:sp>
      <p:sp>
        <p:nvSpPr>
          <p:cNvPr id="4" name="TextBox 3">
            <a:extLst>
              <a:ext uri="{FF2B5EF4-FFF2-40B4-BE49-F238E27FC236}">
                <a16:creationId xmlns:a16="http://schemas.microsoft.com/office/drawing/2014/main" id="{D2D535CA-280A-8D45-B020-AC77300DA85C}"/>
              </a:ext>
            </a:extLst>
          </p:cNvPr>
          <p:cNvSpPr txBox="1"/>
          <p:nvPr/>
        </p:nvSpPr>
        <p:spPr>
          <a:xfrm>
            <a:off x="159042" y="1183519"/>
            <a:ext cx="2527817" cy="5355312"/>
          </a:xfrm>
          <a:prstGeom prst="rect">
            <a:avLst/>
          </a:prstGeom>
          <a:noFill/>
          <a:ln>
            <a:solidFill>
              <a:schemeClr val="tx1"/>
            </a:solidFill>
            <a:prstDash val="lgDash"/>
          </a:ln>
        </p:spPr>
        <p:txBody>
          <a:bodyPr wrap="square" rtlCol="0">
            <a:spAutoFit/>
          </a:bodyPr>
          <a:lstStyle/>
          <a:p>
            <a:pPr algn="ctr"/>
            <a:r>
              <a:rPr lang="en-US" dirty="0"/>
              <a:t>Electricity Supply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77832AF7-45F8-DC4D-9692-3D57156A8A8C}"/>
              </a:ext>
            </a:extLst>
          </p:cNvPr>
          <p:cNvSpPr txBox="1"/>
          <p:nvPr/>
        </p:nvSpPr>
        <p:spPr>
          <a:xfrm>
            <a:off x="6443573" y="1275893"/>
            <a:ext cx="5610541" cy="5355312"/>
          </a:xfrm>
          <a:prstGeom prst="rect">
            <a:avLst/>
          </a:prstGeom>
          <a:noFill/>
          <a:ln>
            <a:solidFill>
              <a:schemeClr val="tx1"/>
            </a:solidFill>
            <a:prstDash val="lgDash"/>
          </a:ln>
        </p:spPr>
        <p:txBody>
          <a:bodyPr wrap="square" rtlCol="0">
            <a:spAutoFit/>
          </a:bodyPr>
          <a:lstStyle/>
          <a:p>
            <a:pPr algn="ctr"/>
            <a:r>
              <a:rPr lang="en-US" dirty="0"/>
              <a:t>Electricity Demand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7F696C53-39A2-3344-9711-4FEB0C26B898}"/>
              </a:ext>
            </a:extLst>
          </p:cNvPr>
          <p:cNvSpPr txBox="1"/>
          <p:nvPr/>
        </p:nvSpPr>
        <p:spPr>
          <a:xfrm>
            <a:off x="2929735" y="3462315"/>
            <a:ext cx="1395318" cy="338554"/>
          </a:xfrm>
          <a:prstGeom prst="rect">
            <a:avLst/>
          </a:prstGeom>
          <a:solidFill>
            <a:schemeClr val="bg2">
              <a:lumMod val="75000"/>
            </a:schemeClr>
          </a:solidFill>
        </p:spPr>
        <p:txBody>
          <a:bodyPr wrap="none" rtlCol="0">
            <a:spAutoFit/>
          </a:bodyPr>
          <a:lstStyle/>
          <a:p>
            <a:r>
              <a:rPr lang="en-US" sz="1600" dirty="0"/>
              <a:t>Transmission</a:t>
            </a:r>
          </a:p>
        </p:txBody>
      </p:sp>
      <p:sp>
        <p:nvSpPr>
          <p:cNvPr id="7" name="TextBox 6">
            <a:extLst>
              <a:ext uri="{FF2B5EF4-FFF2-40B4-BE49-F238E27FC236}">
                <a16:creationId xmlns:a16="http://schemas.microsoft.com/office/drawing/2014/main" id="{7CF78770-71DA-3546-966C-8BFF620A9013}"/>
              </a:ext>
            </a:extLst>
          </p:cNvPr>
          <p:cNvSpPr txBox="1"/>
          <p:nvPr/>
        </p:nvSpPr>
        <p:spPr>
          <a:xfrm>
            <a:off x="4710900" y="3457052"/>
            <a:ext cx="1208985" cy="338554"/>
          </a:xfrm>
          <a:prstGeom prst="rect">
            <a:avLst/>
          </a:prstGeom>
          <a:solidFill>
            <a:schemeClr val="bg2">
              <a:lumMod val="75000"/>
            </a:schemeClr>
          </a:solidFill>
        </p:spPr>
        <p:txBody>
          <a:bodyPr wrap="none" rtlCol="0">
            <a:spAutoFit/>
          </a:bodyPr>
          <a:lstStyle/>
          <a:p>
            <a:r>
              <a:rPr lang="en-US" sz="1600" dirty="0"/>
              <a:t>Distribution</a:t>
            </a:r>
            <a:endParaRPr lang="en-US" dirty="0"/>
          </a:p>
        </p:txBody>
      </p:sp>
      <p:sp>
        <p:nvSpPr>
          <p:cNvPr id="8" name="TextBox 7">
            <a:extLst>
              <a:ext uri="{FF2B5EF4-FFF2-40B4-BE49-F238E27FC236}">
                <a16:creationId xmlns:a16="http://schemas.microsoft.com/office/drawing/2014/main" id="{2840A0E4-5AD0-EA4D-802E-FFB911AFE13D}"/>
              </a:ext>
            </a:extLst>
          </p:cNvPr>
          <p:cNvSpPr txBox="1"/>
          <p:nvPr/>
        </p:nvSpPr>
        <p:spPr>
          <a:xfrm>
            <a:off x="3240534" y="5163871"/>
            <a:ext cx="1918558" cy="461665"/>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200" dirty="0"/>
              <a:t>Direct Air Capture</a:t>
            </a:r>
          </a:p>
          <a:p>
            <a:pPr marL="171450" indent="-171450">
              <a:buFont typeface="Arial" panose="020B0604020202020204" pitchFamily="34" charset="0"/>
              <a:buChar char="•"/>
            </a:pPr>
            <a:r>
              <a:rPr lang="en-GB" sz="1200" dirty="0"/>
              <a:t>Enhanced Weathering</a:t>
            </a:r>
          </a:p>
        </p:txBody>
      </p:sp>
      <p:sp>
        <p:nvSpPr>
          <p:cNvPr id="10" name="TextBox 9">
            <a:extLst>
              <a:ext uri="{FF2B5EF4-FFF2-40B4-BE49-F238E27FC236}">
                <a16:creationId xmlns:a16="http://schemas.microsoft.com/office/drawing/2014/main" id="{D9E300AE-F2A2-7743-9EDA-61E0ACB04DE5}"/>
              </a:ext>
            </a:extLst>
          </p:cNvPr>
          <p:cNvSpPr txBox="1"/>
          <p:nvPr/>
        </p:nvSpPr>
        <p:spPr>
          <a:xfrm>
            <a:off x="3542595" y="4926404"/>
            <a:ext cx="1225015" cy="276999"/>
          </a:xfrm>
          <a:prstGeom prst="rect">
            <a:avLst/>
          </a:prstGeom>
          <a:solidFill>
            <a:schemeClr val="bg2"/>
          </a:solidFill>
        </p:spPr>
        <p:txBody>
          <a:bodyPr wrap="none" rtlCol="0">
            <a:spAutoFit/>
          </a:bodyPr>
          <a:lstStyle/>
          <a:p>
            <a:r>
              <a:rPr lang="en-US" sz="1200" dirty="0"/>
              <a:t>CO2 Removals</a:t>
            </a:r>
          </a:p>
        </p:txBody>
      </p:sp>
      <p:sp>
        <p:nvSpPr>
          <p:cNvPr id="11" name="TextBox 10">
            <a:extLst>
              <a:ext uri="{FF2B5EF4-FFF2-40B4-BE49-F238E27FC236}">
                <a16:creationId xmlns:a16="http://schemas.microsoft.com/office/drawing/2014/main" id="{21384018-381C-3A42-B2CF-41619A45C915}"/>
              </a:ext>
            </a:extLst>
          </p:cNvPr>
          <p:cNvSpPr txBox="1"/>
          <p:nvPr/>
        </p:nvSpPr>
        <p:spPr>
          <a:xfrm>
            <a:off x="3177716" y="2437676"/>
            <a:ext cx="1906441" cy="276999"/>
          </a:xfrm>
          <a:prstGeom prst="rect">
            <a:avLst/>
          </a:prstGeom>
          <a:noFill/>
          <a:ln>
            <a:solidFill>
              <a:schemeClr val="tx1"/>
            </a:solidFill>
            <a:prstDash val="solid"/>
          </a:ln>
        </p:spPr>
        <p:txBody>
          <a:bodyPr wrap="square" rtlCol="0">
            <a:spAutoFit/>
          </a:bodyPr>
          <a:lstStyle/>
          <a:p>
            <a:pPr marL="285750" indent="-285750">
              <a:buFont typeface="Arial" panose="020B0604020202020204" pitchFamily="34" charset="0"/>
              <a:buChar char="•"/>
            </a:pPr>
            <a:r>
              <a:rPr lang="en-GB" sz="1200" dirty="0"/>
              <a:t>Electrolysis</a:t>
            </a:r>
            <a:endParaRPr lang="en-GB" dirty="0"/>
          </a:p>
        </p:txBody>
      </p:sp>
      <p:sp>
        <p:nvSpPr>
          <p:cNvPr id="12" name="TextBox 11">
            <a:extLst>
              <a:ext uri="{FF2B5EF4-FFF2-40B4-BE49-F238E27FC236}">
                <a16:creationId xmlns:a16="http://schemas.microsoft.com/office/drawing/2014/main" id="{A08B62D7-313E-F84F-A899-7C8954D0731A}"/>
              </a:ext>
            </a:extLst>
          </p:cNvPr>
          <p:cNvSpPr txBox="1"/>
          <p:nvPr/>
        </p:nvSpPr>
        <p:spPr>
          <a:xfrm>
            <a:off x="3298092" y="2218183"/>
            <a:ext cx="1736630" cy="276999"/>
          </a:xfrm>
          <a:prstGeom prst="rect">
            <a:avLst/>
          </a:prstGeom>
          <a:solidFill>
            <a:schemeClr val="bg2"/>
          </a:solidFill>
        </p:spPr>
        <p:txBody>
          <a:bodyPr wrap="square" rtlCol="0">
            <a:spAutoFit/>
          </a:bodyPr>
          <a:lstStyle/>
          <a:p>
            <a:r>
              <a:rPr lang="en-US" sz="1200" dirty="0"/>
              <a:t>Hydrogen Production</a:t>
            </a:r>
          </a:p>
        </p:txBody>
      </p:sp>
      <p:sp>
        <p:nvSpPr>
          <p:cNvPr id="13" name="TextBox 12">
            <a:extLst>
              <a:ext uri="{FF2B5EF4-FFF2-40B4-BE49-F238E27FC236}">
                <a16:creationId xmlns:a16="http://schemas.microsoft.com/office/drawing/2014/main" id="{8AC68D15-6552-E249-8621-34535B9566AB}"/>
              </a:ext>
            </a:extLst>
          </p:cNvPr>
          <p:cNvSpPr txBox="1"/>
          <p:nvPr/>
        </p:nvSpPr>
        <p:spPr>
          <a:xfrm>
            <a:off x="9465038" y="1874418"/>
            <a:ext cx="2474793" cy="769441"/>
          </a:xfrm>
          <a:prstGeom prst="rect">
            <a:avLst/>
          </a:prstGeom>
          <a:noFill/>
          <a:ln>
            <a:solidFill>
              <a:schemeClr val="tx1"/>
            </a:solidFill>
            <a:prstDash val="solid"/>
          </a:ln>
        </p:spPr>
        <p:txBody>
          <a:bodyPr wrap="square" rtlCol="0">
            <a:spAutoFit/>
          </a:bodyPr>
          <a:lstStyle/>
          <a:p>
            <a:pPr marL="285750" indent="-285750">
              <a:buFont typeface="Arial" panose="020B0604020202020204" pitchFamily="34" charset="0"/>
              <a:buChar char="•"/>
            </a:pPr>
            <a:r>
              <a:rPr lang="en-GB" sz="1100" dirty="0"/>
              <a:t>Heat pump air source</a:t>
            </a:r>
          </a:p>
          <a:p>
            <a:pPr marL="285750" indent="-285750">
              <a:buFont typeface="Arial" panose="020B0604020202020204" pitchFamily="34" charset="0"/>
              <a:buChar char="•"/>
            </a:pPr>
            <a:r>
              <a:rPr lang="en-GB" sz="1100" dirty="0"/>
              <a:t>Heat pump ground source</a:t>
            </a:r>
          </a:p>
          <a:p>
            <a:pPr marL="285750" indent="-285750">
              <a:buFont typeface="Arial" panose="020B0604020202020204" pitchFamily="34" charset="0"/>
              <a:buChar char="•"/>
            </a:pPr>
            <a:r>
              <a:rPr lang="en-GB" sz="1100" dirty="0"/>
              <a:t>Hybrid Heat Pump / Gas boiler</a:t>
            </a:r>
          </a:p>
          <a:p>
            <a:pPr marL="285750" indent="-285750">
              <a:buFont typeface="Arial" panose="020B0604020202020204" pitchFamily="34" charset="0"/>
              <a:buChar char="•"/>
            </a:pPr>
            <a:r>
              <a:rPr lang="en-GB" sz="1100" dirty="0"/>
              <a:t>Electric Heater</a:t>
            </a:r>
          </a:p>
        </p:txBody>
      </p:sp>
      <p:sp>
        <p:nvSpPr>
          <p:cNvPr id="14" name="TextBox 13">
            <a:extLst>
              <a:ext uri="{FF2B5EF4-FFF2-40B4-BE49-F238E27FC236}">
                <a16:creationId xmlns:a16="http://schemas.microsoft.com/office/drawing/2014/main" id="{0514FE3E-1930-5F4B-95C5-8CE3A6AC7FD0}"/>
              </a:ext>
            </a:extLst>
          </p:cNvPr>
          <p:cNvSpPr txBox="1"/>
          <p:nvPr/>
        </p:nvSpPr>
        <p:spPr>
          <a:xfrm>
            <a:off x="10192215" y="1649727"/>
            <a:ext cx="1172116" cy="276999"/>
          </a:xfrm>
          <a:prstGeom prst="rect">
            <a:avLst/>
          </a:prstGeom>
          <a:solidFill>
            <a:schemeClr val="bg2"/>
          </a:solidFill>
        </p:spPr>
        <p:txBody>
          <a:bodyPr wrap="none" rtlCol="0">
            <a:spAutoFit/>
          </a:bodyPr>
          <a:lstStyle/>
          <a:p>
            <a:pPr algn="ctr"/>
            <a:r>
              <a:rPr lang="en-US" sz="1200" dirty="0"/>
              <a:t>Buildings Heat</a:t>
            </a:r>
          </a:p>
        </p:txBody>
      </p:sp>
      <p:sp>
        <p:nvSpPr>
          <p:cNvPr id="15" name="TextBox 14">
            <a:extLst>
              <a:ext uri="{FF2B5EF4-FFF2-40B4-BE49-F238E27FC236}">
                <a16:creationId xmlns:a16="http://schemas.microsoft.com/office/drawing/2014/main" id="{B624BE3B-6D0F-D444-BCD6-8BAA03560F79}"/>
              </a:ext>
            </a:extLst>
          </p:cNvPr>
          <p:cNvSpPr txBox="1"/>
          <p:nvPr/>
        </p:nvSpPr>
        <p:spPr>
          <a:xfrm>
            <a:off x="9465038" y="3016451"/>
            <a:ext cx="2474793" cy="938719"/>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Network Heat Pump water source</a:t>
            </a:r>
          </a:p>
          <a:p>
            <a:pPr marL="171450" indent="-171450">
              <a:buFont typeface="Arial" panose="020B0604020202020204" pitchFamily="34" charset="0"/>
              <a:buChar char="•"/>
            </a:pPr>
            <a:r>
              <a:rPr lang="en-GB" sz="1100" dirty="0"/>
              <a:t>Network Heat Pump ground source</a:t>
            </a:r>
          </a:p>
          <a:p>
            <a:pPr marL="171450" indent="-171450">
              <a:buFont typeface="Arial" panose="020B0604020202020204" pitchFamily="34" charset="0"/>
              <a:buChar char="•"/>
            </a:pPr>
            <a:r>
              <a:rPr lang="en-GB" sz="1100" dirty="0"/>
              <a:t>Network Biomass CHP</a:t>
            </a:r>
          </a:p>
          <a:p>
            <a:pPr marL="171450" indent="-171450">
              <a:buFont typeface="Arial" panose="020B0604020202020204" pitchFamily="34" charset="0"/>
              <a:buChar char="•"/>
            </a:pPr>
            <a:r>
              <a:rPr lang="en-GB" sz="1100" dirty="0"/>
              <a:t>Network Gas CHP</a:t>
            </a:r>
          </a:p>
        </p:txBody>
      </p:sp>
      <p:sp>
        <p:nvSpPr>
          <p:cNvPr id="16" name="TextBox 15">
            <a:extLst>
              <a:ext uri="{FF2B5EF4-FFF2-40B4-BE49-F238E27FC236}">
                <a16:creationId xmlns:a16="http://schemas.microsoft.com/office/drawing/2014/main" id="{9764517B-297B-6E48-B752-4F3F4E7E5512}"/>
              </a:ext>
            </a:extLst>
          </p:cNvPr>
          <p:cNvSpPr txBox="1"/>
          <p:nvPr/>
        </p:nvSpPr>
        <p:spPr>
          <a:xfrm>
            <a:off x="9956573" y="2776217"/>
            <a:ext cx="1643399" cy="276999"/>
          </a:xfrm>
          <a:prstGeom prst="rect">
            <a:avLst/>
          </a:prstGeom>
          <a:solidFill>
            <a:schemeClr val="bg2"/>
          </a:solidFill>
        </p:spPr>
        <p:txBody>
          <a:bodyPr wrap="none" rtlCol="0">
            <a:spAutoFit/>
          </a:bodyPr>
          <a:lstStyle/>
          <a:p>
            <a:pPr algn="ctr"/>
            <a:r>
              <a:rPr lang="en-US" sz="1200" dirty="0"/>
              <a:t>Network Heat Source</a:t>
            </a:r>
          </a:p>
        </p:txBody>
      </p:sp>
      <p:sp>
        <p:nvSpPr>
          <p:cNvPr id="17" name="TextBox 16">
            <a:extLst>
              <a:ext uri="{FF2B5EF4-FFF2-40B4-BE49-F238E27FC236}">
                <a16:creationId xmlns:a16="http://schemas.microsoft.com/office/drawing/2014/main" id="{36165B44-303B-0346-85A4-032E9EE8A29E}"/>
              </a:ext>
            </a:extLst>
          </p:cNvPr>
          <p:cNvSpPr txBox="1"/>
          <p:nvPr/>
        </p:nvSpPr>
        <p:spPr>
          <a:xfrm>
            <a:off x="9465038" y="4399892"/>
            <a:ext cx="2474793" cy="1446550"/>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Domestic Electric Stove</a:t>
            </a:r>
          </a:p>
          <a:p>
            <a:pPr marL="171450" indent="-171450">
              <a:buFont typeface="Arial" panose="020B0604020202020204" pitchFamily="34" charset="0"/>
              <a:buChar char="•"/>
            </a:pPr>
            <a:r>
              <a:rPr lang="en-GB" sz="1100" dirty="0"/>
              <a:t>Non-Domestic Electric Stove</a:t>
            </a:r>
          </a:p>
          <a:p>
            <a:pPr marL="171450" indent="-171450">
              <a:buFont typeface="Arial" panose="020B0604020202020204" pitchFamily="34" charset="0"/>
              <a:buChar char="•"/>
            </a:pPr>
            <a:r>
              <a:rPr lang="en-GB" sz="1100" dirty="0"/>
              <a:t>Domestic Lighting</a:t>
            </a:r>
          </a:p>
          <a:p>
            <a:pPr marL="171450" indent="-171450">
              <a:buFont typeface="Arial" panose="020B0604020202020204" pitchFamily="34" charset="0"/>
              <a:buChar char="•"/>
            </a:pPr>
            <a:r>
              <a:rPr lang="en-GB" sz="1100" dirty="0"/>
              <a:t>Non-domestic Lighting</a:t>
            </a:r>
          </a:p>
          <a:p>
            <a:pPr marL="171450" indent="-171450">
              <a:buFont typeface="Arial" panose="020B0604020202020204" pitchFamily="34" charset="0"/>
              <a:buChar char="•"/>
            </a:pPr>
            <a:r>
              <a:rPr lang="en-GB" sz="1100" dirty="0"/>
              <a:t>Domestic Appliances</a:t>
            </a:r>
          </a:p>
          <a:p>
            <a:pPr marL="171450" indent="-171450">
              <a:buFont typeface="Arial" panose="020B0604020202020204" pitchFamily="34" charset="0"/>
              <a:buChar char="•"/>
            </a:pPr>
            <a:r>
              <a:rPr lang="en-GB" sz="1100" dirty="0"/>
              <a:t>Non-domestic appliances</a:t>
            </a:r>
          </a:p>
          <a:p>
            <a:pPr marL="171450" indent="-171450">
              <a:buFont typeface="Arial" panose="020B0604020202020204" pitchFamily="34" charset="0"/>
              <a:buChar char="•"/>
            </a:pPr>
            <a:r>
              <a:rPr lang="en-GB" sz="1100" dirty="0"/>
              <a:t>Domestic Air conditioning</a:t>
            </a:r>
          </a:p>
          <a:p>
            <a:pPr marL="171450" indent="-171450">
              <a:buFont typeface="Arial" panose="020B0604020202020204" pitchFamily="34" charset="0"/>
              <a:buChar char="•"/>
            </a:pPr>
            <a:r>
              <a:rPr lang="en-GB" sz="1100" dirty="0"/>
              <a:t>Non-domestic air conditioning</a:t>
            </a:r>
          </a:p>
        </p:txBody>
      </p:sp>
      <p:sp>
        <p:nvSpPr>
          <p:cNvPr id="18" name="TextBox 17">
            <a:extLst>
              <a:ext uri="{FF2B5EF4-FFF2-40B4-BE49-F238E27FC236}">
                <a16:creationId xmlns:a16="http://schemas.microsoft.com/office/drawing/2014/main" id="{9FA0E81D-902E-6E43-971C-2D149F7EDC63}"/>
              </a:ext>
            </a:extLst>
          </p:cNvPr>
          <p:cNvSpPr txBox="1"/>
          <p:nvPr/>
        </p:nvSpPr>
        <p:spPr>
          <a:xfrm>
            <a:off x="9832901" y="4135974"/>
            <a:ext cx="1739065" cy="276999"/>
          </a:xfrm>
          <a:prstGeom prst="rect">
            <a:avLst/>
          </a:prstGeom>
          <a:solidFill>
            <a:schemeClr val="bg2"/>
          </a:solidFill>
        </p:spPr>
        <p:txBody>
          <a:bodyPr wrap="square" rtlCol="0">
            <a:spAutoFit/>
          </a:bodyPr>
          <a:lstStyle/>
          <a:p>
            <a:pPr algn="ctr"/>
            <a:r>
              <a:rPr lang="en-US" sz="1200" dirty="0"/>
              <a:t>Building Non Heat</a:t>
            </a:r>
          </a:p>
        </p:txBody>
      </p:sp>
      <p:sp>
        <p:nvSpPr>
          <p:cNvPr id="19" name="TextBox 18">
            <a:extLst>
              <a:ext uri="{FF2B5EF4-FFF2-40B4-BE49-F238E27FC236}">
                <a16:creationId xmlns:a16="http://schemas.microsoft.com/office/drawing/2014/main" id="{5F45497A-77CE-284E-8E55-C0B913D52D82}"/>
              </a:ext>
            </a:extLst>
          </p:cNvPr>
          <p:cNvSpPr txBox="1"/>
          <p:nvPr/>
        </p:nvSpPr>
        <p:spPr>
          <a:xfrm>
            <a:off x="741318" y="1871386"/>
            <a:ext cx="1353841" cy="1615827"/>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Biomass CCS</a:t>
            </a:r>
          </a:p>
          <a:p>
            <a:pPr marL="171450" indent="-171450">
              <a:buFont typeface="Arial" panose="020B0604020202020204" pitchFamily="34" charset="0"/>
              <a:buChar char="•"/>
            </a:pPr>
            <a:r>
              <a:rPr lang="en-GB" sz="1100" dirty="0"/>
              <a:t>Nuclear</a:t>
            </a:r>
          </a:p>
          <a:p>
            <a:pPr marL="171450" indent="-171450">
              <a:buFont typeface="Arial" panose="020B0604020202020204" pitchFamily="34" charset="0"/>
              <a:buChar char="•"/>
            </a:pPr>
            <a:r>
              <a:rPr lang="en-GB" sz="1100" dirty="0"/>
              <a:t>Wind (onshore)</a:t>
            </a:r>
          </a:p>
          <a:p>
            <a:pPr marL="171450" indent="-171450">
              <a:buFont typeface="Arial" panose="020B0604020202020204" pitchFamily="34" charset="0"/>
              <a:buChar char="•"/>
            </a:pPr>
            <a:r>
              <a:rPr lang="en-GB" sz="1100" dirty="0"/>
              <a:t>Wind (offshore)</a:t>
            </a:r>
          </a:p>
          <a:p>
            <a:pPr marL="171450" indent="-171450">
              <a:buFont typeface="Arial" panose="020B0604020202020204" pitchFamily="34" charset="0"/>
              <a:buChar char="•"/>
            </a:pPr>
            <a:r>
              <a:rPr lang="en-GB" sz="1100" dirty="0"/>
              <a:t>Solar PV</a:t>
            </a:r>
          </a:p>
          <a:p>
            <a:pPr marL="171450" indent="-171450">
              <a:buFont typeface="Arial" panose="020B0604020202020204" pitchFamily="34" charset="0"/>
              <a:buChar char="•"/>
            </a:pPr>
            <a:r>
              <a:rPr lang="en-GB" sz="1100" dirty="0"/>
              <a:t>Tidal Stream</a:t>
            </a:r>
          </a:p>
          <a:p>
            <a:pPr marL="171450" indent="-171450">
              <a:buFont typeface="Arial" panose="020B0604020202020204" pitchFamily="34" charset="0"/>
              <a:buChar char="•"/>
            </a:pPr>
            <a:r>
              <a:rPr lang="en-GB" sz="1100" dirty="0"/>
              <a:t>Tidal Range</a:t>
            </a:r>
          </a:p>
          <a:p>
            <a:pPr marL="171450" indent="-171450">
              <a:buFont typeface="Arial" panose="020B0604020202020204" pitchFamily="34" charset="0"/>
              <a:buChar char="•"/>
            </a:pPr>
            <a:r>
              <a:rPr lang="en-GB" sz="1100" dirty="0"/>
              <a:t>Wave</a:t>
            </a:r>
          </a:p>
          <a:p>
            <a:pPr marL="171450" indent="-171450">
              <a:buFont typeface="Arial" panose="020B0604020202020204" pitchFamily="34" charset="0"/>
              <a:buChar char="•"/>
            </a:pPr>
            <a:r>
              <a:rPr lang="en-GB" sz="1100" dirty="0"/>
              <a:t>Gas CCS</a:t>
            </a:r>
          </a:p>
        </p:txBody>
      </p:sp>
      <p:sp>
        <p:nvSpPr>
          <p:cNvPr id="20" name="TextBox 19">
            <a:extLst>
              <a:ext uri="{FF2B5EF4-FFF2-40B4-BE49-F238E27FC236}">
                <a16:creationId xmlns:a16="http://schemas.microsoft.com/office/drawing/2014/main" id="{BF4A16BD-9DB5-554C-8F55-4A9E43E0111E}"/>
              </a:ext>
            </a:extLst>
          </p:cNvPr>
          <p:cNvSpPr txBox="1"/>
          <p:nvPr/>
        </p:nvSpPr>
        <p:spPr>
          <a:xfrm>
            <a:off x="576748" y="1636425"/>
            <a:ext cx="1643399" cy="276999"/>
          </a:xfrm>
          <a:prstGeom prst="rect">
            <a:avLst/>
          </a:prstGeom>
          <a:solidFill>
            <a:schemeClr val="bg2"/>
          </a:solidFill>
        </p:spPr>
        <p:txBody>
          <a:bodyPr wrap="none" rtlCol="0">
            <a:spAutoFit/>
          </a:bodyPr>
          <a:lstStyle/>
          <a:p>
            <a:r>
              <a:rPr lang="en-US" sz="1200" dirty="0"/>
              <a:t>Electricity Generation</a:t>
            </a:r>
          </a:p>
        </p:txBody>
      </p:sp>
      <p:sp>
        <p:nvSpPr>
          <p:cNvPr id="21" name="TextBox 20">
            <a:extLst>
              <a:ext uri="{FF2B5EF4-FFF2-40B4-BE49-F238E27FC236}">
                <a16:creationId xmlns:a16="http://schemas.microsoft.com/office/drawing/2014/main" id="{DDF966D4-96A9-9847-8DCA-80029822E3FC}"/>
              </a:ext>
            </a:extLst>
          </p:cNvPr>
          <p:cNvSpPr txBox="1"/>
          <p:nvPr/>
        </p:nvSpPr>
        <p:spPr>
          <a:xfrm>
            <a:off x="748431" y="4146637"/>
            <a:ext cx="1353841" cy="600164"/>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Hydro</a:t>
            </a:r>
          </a:p>
          <a:p>
            <a:pPr marL="171450" indent="-171450">
              <a:buFont typeface="Arial" panose="020B0604020202020204" pitchFamily="34" charset="0"/>
              <a:buChar char="•"/>
            </a:pPr>
            <a:r>
              <a:rPr lang="en-GB" sz="1100" dirty="0"/>
              <a:t>Biomass</a:t>
            </a:r>
          </a:p>
          <a:p>
            <a:pPr marL="171450" indent="-171450">
              <a:buFont typeface="Arial" panose="020B0604020202020204" pitchFamily="34" charset="0"/>
              <a:buChar char="•"/>
            </a:pPr>
            <a:r>
              <a:rPr lang="en-GB" sz="1100" dirty="0"/>
              <a:t>Coal Unabated</a:t>
            </a:r>
          </a:p>
        </p:txBody>
      </p:sp>
      <p:sp>
        <p:nvSpPr>
          <p:cNvPr id="22" name="TextBox 21">
            <a:extLst>
              <a:ext uri="{FF2B5EF4-FFF2-40B4-BE49-F238E27FC236}">
                <a16:creationId xmlns:a16="http://schemas.microsoft.com/office/drawing/2014/main" id="{2B1977DA-4CC4-A044-A323-D72E1D91B833}"/>
              </a:ext>
            </a:extLst>
          </p:cNvPr>
          <p:cNvSpPr txBox="1"/>
          <p:nvPr/>
        </p:nvSpPr>
        <p:spPr>
          <a:xfrm>
            <a:off x="569183" y="3701072"/>
            <a:ext cx="1736373" cy="461665"/>
          </a:xfrm>
          <a:prstGeom prst="rect">
            <a:avLst/>
          </a:prstGeom>
          <a:solidFill>
            <a:schemeClr val="bg2"/>
          </a:solidFill>
        </p:spPr>
        <p:txBody>
          <a:bodyPr wrap="none" rtlCol="0">
            <a:spAutoFit/>
          </a:bodyPr>
          <a:lstStyle/>
          <a:p>
            <a:r>
              <a:rPr lang="en-US" sz="1200" dirty="0"/>
              <a:t>Electricity Generation </a:t>
            </a:r>
          </a:p>
          <a:p>
            <a:r>
              <a:rPr lang="en-US" sz="1200" dirty="0"/>
              <a:t>(assumed fixed profile)</a:t>
            </a:r>
          </a:p>
        </p:txBody>
      </p:sp>
      <p:sp>
        <p:nvSpPr>
          <p:cNvPr id="23" name="TextBox 22">
            <a:extLst>
              <a:ext uri="{FF2B5EF4-FFF2-40B4-BE49-F238E27FC236}">
                <a16:creationId xmlns:a16="http://schemas.microsoft.com/office/drawing/2014/main" id="{10C7A972-94D6-E647-A522-09FAB305A9E4}"/>
              </a:ext>
            </a:extLst>
          </p:cNvPr>
          <p:cNvSpPr txBox="1"/>
          <p:nvPr/>
        </p:nvSpPr>
        <p:spPr>
          <a:xfrm>
            <a:off x="762450" y="5275779"/>
            <a:ext cx="1353841" cy="1107996"/>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Energy from Waste with no CCS</a:t>
            </a:r>
          </a:p>
          <a:p>
            <a:pPr marL="171450" indent="-171450">
              <a:buFont typeface="Arial" panose="020B0604020202020204" pitchFamily="34" charset="0"/>
              <a:buChar char="•"/>
            </a:pPr>
            <a:r>
              <a:rPr lang="en-GB" sz="1100" dirty="0"/>
              <a:t>Energy from Waste with CCS</a:t>
            </a:r>
          </a:p>
        </p:txBody>
      </p:sp>
      <p:sp>
        <p:nvSpPr>
          <p:cNvPr id="24" name="TextBox 23">
            <a:extLst>
              <a:ext uri="{FF2B5EF4-FFF2-40B4-BE49-F238E27FC236}">
                <a16:creationId xmlns:a16="http://schemas.microsoft.com/office/drawing/2014/main" id="{4CB68089-4861-A84F-869C-A4D936EC171C}"/>
              </a:ext>
            </a:extLst>
          </p:cNvPr>
          <p:cNvSpPr txBox="1"/>
          <p:nvPr/>
        </p:nvSpPr>
        <p:spPr>
          <a:xfrm>
            <a:off x="1118065" y="5025371"/>
            <a:ext cx="614977" cy="276999"/>
          </a:xfrm>
          <a:prstGeom prst="rect">
            <a:avLst/>
          </a:prstGeom>
          <a:solidFill>
            <a:schemeClr val="bg2"/>
          </a:solidFill>
        </p:spPr>
        <p:txBody>
          <a:bodyPr wrap="none" rtlCol="0">
            <a:spAutoFit/>
          </a:bodyPr>
          <a:lstStyle/>
          <a:p>
            <a:r>
              <a:rPr lang="en-US" sz="1200" dirty="0"/>
              <a:t>Waste</a:t>
            </a:r>
          </a:p>
        </p:txBody>
      </p:sp>
      <p:sp>
        <p:nvSpPr>
          <p:cNvPr id="25" name="TextBox 24">
            <a:extLst>
              <a:ext uri="{FF2B5EF4-FFF2-40B4-BE49-F238E27FC236}">
                <a16:creationId xmlns:a16="http://schemas.microsoft.com/office/drawing/2014/main" id="{864999E2-CDD8-144D-A155-03F1BA99A027}"/>
              </a:ext>
            </a:extLst>
          </p:cNvPr>
          <p:cNvSpPr txBox="1"/>
          <p:nvPr/>
        </p:nvSpPr>
        <p:spPr>
          <a:xfrm>
            <a:off x="6614300" y="1940633"/>
            <a:ext cx="2474793" cy="1615827"/>
          </a:xfrm>
          <a:prstGeom prst="rect">
            <a:avLst/>
          </a:prstGeom>
          <a:noFill/>
          <a:ln>
            <a:solidFill>
              <a:schemeClr val="tx1"/>
            </a:solidFill>
            <a:prstDash val="solid"/>
          </a:ln>
        </p:spPr>
        <p:txBody>
          <a:bodyPr wrap="square" rtlCol="0">
            <a:spAutoFit/>
          </a:bodyPr>
          <a:lstStyle/>
          <a:p>
            <a:pPr marL="285750" indent="-285750">
              <a:buFont typeface="Arial" panose="020B0604020202020204" pitchFamily="34" charset="0"/>
              <a:buChar char="•"/>
            </a:pPr>
            <a:r>
              <a:rPr lang="en-GB" sz="1100" dirty="0"/>
              <a:t>Car All Types</a:t>
            </a:r>
          </a:p>
          <a:p>
            <a:pPr marL="285750" indent="-285750">
              <a:buFont typeface="Arial" panose="020B0604020202020204" pitchFamily="34" charset="0"/>
              <a:buChar char="•"/>
            </a:pPr>
            <a:r>
              <a:rPr lang="en-GB" sz="1100" dirty="0"/>
              <a:t>LGV (van) All Types</a:t>
            </a:r>
          </a:p>
          <a:p>
            <a:pPr marL="285750" indent="-285750">
              <a:buFont typeface="Arial" panose="020B0604020202020204" pitchFamily="34" charset="0"/>
              <a:buChar char="•"/>
            </a:pPr>
            <a:r>
              <a:rPr lang="en-GB" sz="1100" dirty="0"/>
              <a:t>HGV (rigid)</a:t>
            </a:r>
          </a:p>
          <a:p>
            <a:pPr marL="285750" indent="-285750">
              <a:buFont typeface="Arial" panose="020B0604020202020204" pitchFamily="34" charset="0"/>
              <a:buChar char="•"/>
            </a:pPr>
            <a:r>
              <a:rPr lang="en-GB" sz="1100" dirty="0"/>
              <a:t>HGV (articulated)</a:t>
            </a:r>
          </a:p>
          <a:p>
            <a:pPr marL="285750" indent="-285750">
              <a:buFont typeface="Arial" panose="020B0604020202020204" pitchFamily="34" charset="0"/>
              <a:buChar char="•"/>
            </a:pPr>
            <a:r>
              <a:rPr lang="en-GB" sz="1100" dirty="0"/>
              <a:t>Bus</a:t>
            </a:r>
          </a:p>
          <a:p>
            <a:pPr marL="285750" indent="-285750">
              <a:buFont typeface="Arial" panose="020B0604020202020204" pitchFamily="34" charset="0"/>
              <a:buChar char="•"/>
            </a:pPr>
            <a:r>
              <a:rPr lang="en-GB" sz="1100" dirty="0"/>
              <a:t>Train Passenger</a:t>
            </a:r>
          </a:p>
          <a:p>
            <a:pPr marL="285750" indent="-285750">
              <a:buFont typeface="Arial" panose="020B0604020202020204" pitchFamily="34" charset="0"/>
              <a:buChar char="•"/>
            </a:pPr>
            <a:r>
              <a:rPr lang="en-GB" sz="1100" dirty="0"/>
              <a:t>Train Freight</a:t>
            </a:r>
          </a:p>
          <a:p>
            <a:pPr marL="285750" indent="-285750">
              <a:buFont typeface="Arial" panose="020B0604020202020204" pitchFamily="34" charset="0"/>
              <a:buChar char="•"/>
            </a:pPr>
            <a:r>
              <a:rPr lang="en-GB" sz="1100" dirty="0"/>
              <a:t>Transport Domestic Refuelling infrastructure</a:t>
            </a:r>
          </a:p>
        </p:txBody>
      </p:sp>
      <p:sp>
        <p:nvSpPr>
          <p:cNvPr id="26" name="TextBox 25">
            <a:extLst>
              <a:ext uri="{FF2B5EF4-FFF2-40B4-BE49-F238E27FC236}">
                <a16:creationId xmlns:a16="http://schemas.microsoft.com/office/drawing/2014/main" id="{E7A198C8-7260-8D43-BC3E-230FF02BB94F}"/>
              </a:ext>
            </a:extLst>
          </p:cNvPr>
          <p:cNvSpPr txBox="1"/>
          <p:nvPr/>
        </p:nvSpPr>
        <p:spPr>
          <a:xfrm>
            <a:off x="6851654" y="1673455"/>
            <a:ext cx="1962847" cy="276999"/>
          </a:xfrm>
          <a:prstGeom prst="rect">
            <a:avLst/>
          </a:prstGeom>
          <a:solidFill>
            <a:schemeClr val="bg2"/>
          </a:solidFill>
        </p:spPr>
        <p:txBody>
          <a:bodyPr wrap="square" rtlCol="0">
            <a:spAutoFit/>
          </a:bodyPr>
          <a:lstStyle/>
          <a:p>
            <a:pPr algn="ctr"/>
            <a:r>
              <a:rPr lang="en-US" sz="1200" dirty="0"/>
              <a:t>Transport (non-aviation)</a:t>
            </a:r>
          </a:p>
        </p:txBody>
      </p:sp>
      <p:sp>
        <p:nvSpPr>
          <p:cNvPr id="27" name="TextBox 26">
            <a:extLst>
              <a:ext uri="{FF2B5EF4-FFF2-40B4-BE49-F238E27FC236}">
                <a16:creationId xmlns:a16="http://schemas.microsoft.com/office/drawing/2014/main" id="{216C7B7B-F620-1248-A01F-6802F6FF1181}"/>
              </a:ext>
            </a:extLst>
          </p:cNvPr>
          <p:cNvSpPr txBox="1"/>
          <p:nvPr/>
        </p:nvSpPr>
        <p:spPr>
          <a:xfrm>
            <a:off x="6622380" y="4072713"/>
            <a:ext cx="2474793" cy="430887"/>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Aviation Domestic</a:t>
            </a:r>
          </a:p>
          <a:p>
            <a:pPr marL="171450" indent="-171450">
              <a:buFont typeface="Arial" panose="020B0604020202020204" pitchFamily="34" charset="0"/>
              <a:buChar char="•"/>
            </a:pPr>
            <a:r>
              <a:rPr lang="en-GB" sz="1100" dirty="0"/>
              <a:t>Aviation International</a:t>
            </a:r>
          </a:p>
        </p:txBody>
      </p:sp>
      <p:sp>
        <p:nvSpPr>
          <p:cNvPr id="28" name="TextBox 27">
            <a:extLst>
              <a:ext uri="{FF2B5EF4-FFF2-40B4-BE49-F238E27FC236}">
                <a16:creationId xmlns:a16="http://schemas.microsoft.com/office/drawing/2014/main" id="{234EDFC4-FF62-2D42-825F-DF8933BB3299}"/>
              </a:ext>
            </a:extLst>
          </p:cNvPr>
          <p:cNvSpPr txBox="1"/>
          <p:nvPr/>
        </p:nvSpPr>
        <p:spPr>
          <a:xfrm>
            <a:off x="6853323" y="3799661"/>
            <a:ext cx="1962847" cy="276999"/>
          </a:xfrm>
          <a:prstGeom prst="rect">
            <a:avLst/>
          </a:prstGeom>
          <a:solidFill>
            <a:schemeClr val="bg2"/>
          </a:solidFill>
        </p:spPr>
        <p:txBody>
          <a:bodyPr wrap="square" rtlCol="0">
            <a:spAutoFit/>
          </a:bodyPr>
          <a:lstStyle/>
          <a:p>
            <a:pPr algn="ctr"/>
            <a:r>
              <a:rPr lang="en-US" sz="1200" dirty="0"/>
              <a:t>Transport (Aviation)</a:t>
            </a:r>
          </a:p>
        </p:txBody>
      </p:sp>
      <p:sp>
        <p:nvSpPr>
          <p:cNvPr id="29" name="TextBox 28">
            <a:extLst>
              <a:ext uri="{FF2B5EF4-FFF2-40B4-BE49-F238E27FC236}">
                <a16:creationId xmlns:a16="http://schemas.microsoft.com/office/drawing/2014/main" id="{A1542C6B-536E-D040-8DE1-2B720B4AD044}"/>
              </a:ext>
            </a:extLst>
          </p:cNvPr>
          <p:cNvSpPr txBox="1"/>
          <p:nvPr/>
        </p:nvSpPr>
        <p:spPr>
          <a:xfrm>
            <a:off x="6614299" y="4892334"/>
            <a:ext cx="2474793" cy="261610"/>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Agricultural use</a:t>
            </a:r>
          </a:p>
        </p:txBody>
      </p:sp>
      <p:sp>
        <p:nvSpPr>
          <p:cNvPr id="30" name="TextBox 29">
            <a:extLst>
              <a:ext uri="{FF2B5EF4-FFF2-40B4-BE49-F238E27FC236}">
                <a16:creationId xmlns:a16="http://schemas.microsoft.com/office/drawing/2014/main" id="{D1CE249B-154D-0E47-B196-A2BBC230C256}"/>
              </a:ext>
            </a:extLst>
          </p:cNvPr>
          <p:cNvSpPr txBox="1"/>
          <p:nvPr/>
        </p:nvSpPr>
        <p:spPr>
          <a:xfrm>
            <a:off x="6874651" y="4639080"/>
            <a:ext cx="1962847" cy="276999"/>
          </a:xfrm>
          <a:prstGeom prst="rect">
            <a:avLst/>
          </a:prstGeom>
          <a:solidFill>
            <a:schemeClr val="bg2"/>
          </a:solidFill>
        </p:spPr>
        <p:txBody>
          <a:bodyPr wrap="square" rtlCol="0">
            <a:spAutoFit/>
          </a:bodyPr>
          <a:lstStyle/>
          <a:p>
            <a:pPr algn="ctr"/>
            <a:r>
              <a:rPr lang="en-US" sz="1200" dirty="0"/>
              <a:t>Farming &amp; Forestry</a:t>
            </a:r>
          </a:p>
        </p:txBody>
      </p:sp>
      <p:sp>
        <p:nvSpPr>
          <p:cNvPr id="31" name="TextBox 30">
            <a:extLst>
              <a:ext uri="{FF2B5EF4-FFF2-40B4-BE49-F238E27FC236}">
                <a16:creationId xmlns:a16="http://schemas.microsoft.com/office/drawing/2014/main" id="{C39CCD03-7195-1C41-AE66-F6044D802319}"/>
              </a:ext>
            </a:extLst>
          </p:cNvPr>
          <p:cNvSpPr txBox="1"/>
          <p:nvPr/>
        </p:nvSpPr>
        <p:spPr>
          <a:xfrm>
            <a:off x="6622380" y="5527289"/>
            <a:ext cx="2474793" cy="261610"/>
          </a:xfrm>
          <a:prstGeom prst="rect">
            <a:avLst/>
          </a:prstGeom>
          <a:noFill/>
          <a:ln>
            <a:solidFill>
              <a:schemeClr val="tx1"/>
            </a:solidFill>
            <a:prstDash val="solid"/>
          </a:ln>
        </p:spPr>
        <p:txBody>
          <a:bodyPr wrap="square" rtlCol="0">
            <a:spAutoFit/>
          </a:bodyPr>
          <a:lstStyle/>
          <a:p>
            <a:pPr marL="171450" indent="-171450">
              <a:buFont typeface="Arial" panose="020B0604020202020204" pitchFamily="34" charset="0"/>
              <a:buChar char="•"/>
            </a:pPr>
            <a:r>
              <a:rPr lang="en-GB" sz="1100" dirty="0"/>
              <a:t>Industries</a:t>
            </a:r>
          </a:p>
        </p:txBody>
      </p:sp>
      <p:sp>
        <p:nvSpPr>
          <p:cNvPr id="32" name="TextBox 31">
            <a:extLst>
              <a:ext uri="{FF2B5EF4-FFF2-40B4-BE49-F238E27FC236}">
                <a16:creationId xmlns:a16="http://schemas.microsoft.com/office/drawing/2014/main" id="{C26724E7-4469-9643-AEC7-5174F1745A15}"/>
              </a:ext>
            </a:extLst>
          </p:cNvPr>
          <p:cNvSpPr txBox="1"/>
          <p:nvPr/>
        </p:nvSpPr>
        <p:spPr>
          <a:xfrm>
            <a:off x="6882732" y="5274035"/>
            <a:ext cx="1962847" cy="276999"/>
          </a:xfrm>
          <a:prstGeom prst="rect">
            <a:avLst/>
          </a:prstGeom>
          <a:solidFill>
            <a:schemeClr val="bg2"/>
          </a:solidFill>
        </p:spPr>
        <p:txBody>
          <a:bodyPr wrap="square" rtlCol="0">
            <a:spAutoFit/>
          </a:bodyPr>
          <a:lstStyle/>
          <a:p>
            <a:pPr algn="ctr"/>
            <a:r>
              <a:rPr lang="en-US" sz="1200" dirty="0"/>
              <a:t>Industry</a:t>
            </a:r>
          </a:p>
        </p:txBody>
      </p:sp>
      <p:sp>
        <p:nvSpPr>
          <p:cNvPr id="33" name="TextBox 32">
            <a:extLst>
              <a:ext uri="{FF2B5EF4-FFF2-40B4-BE49-F238E27FC236}">
                <a16:creationId xmlns:a16="http://schemas.microsoft.com/office/drawing/2014/main" id="{50769314-BEF6-1748-8762-D62E909EBC45}"/>
              </a:ext>
            </a:extLst>
          </p:cNvPr>
          <p:cNvSpPr txBox="1"/>
          <p:nvPr/>
        </p:nvSpPr>
        <p:spPr>
          <a:xfrm>
            <a:off x="6622380" y="6124106"/>
            <a:ext cx="2474793" cy="430887"/>
          </a:xfrm>
          <a:prstGeom prst="rect">
            <a:avLst/>
          </a:prstGeom>
          <a:noFill/>
          <a:ln>
            <a:solidFill>
              <a:schemeClr val="tx1"/>
            </a:solidFill>
            <a:prstDash val="solid"/>
          </a:ln>
        </p:spPr>
        <p:txBody>
          <a:bodyPr wrap="square" rtlCol="0">
            <a:spAutoFit/>
          </a:bodyPr>
          <a:lstStyle/>
          <a:p>
            <a:pPr marL="285750" indent="-285750">
              <a:buFont typeface="Arial" panose="020B0604020202020204" pitchFamily="34" charset="0"/>
              <a:buChar char="•"/>
            </a:pPr>
            <a:r>
              <a:rPr lang="en-GB" sz="1100" dirty="0"/>
              <a:t>Domestic Resource Extraction Fossil Fuel (Liquid) </a:t>
            </a:r>
          </a:p>
        </p:txBody>
      </p:sp>
      <p:sp>
        <p:nvSpPr>
          <p:cNvPr id="34" name="TextBox 33">
            <a:extLst>
              <a:ext uri="{FF2B5EF4-FFF2-40B4-BE49-F238E27FC236}">
                <a16:creationId xmlns:a16="http://schemas.microsoft.com/office/drawing/2014/main" id="{8302E23A-8C4C-154E-9A76-685D5F81AF4E}"/>
              </a:ext>
            </a:extLst>
          </p:cNvPr>
          <p:cNvSpPr txBox="1"/>
          <p:nvPr/>
        </p:nvSpPr>
        <p:spPr>
          <a:xfrm>
            <a:off x="6882732" y="5870852"/>
            <a:ext cx="1962847" cy="276999"/>
          </a:xfrm>
          <a:prstGeom prst="rect">
            <a:avLst/>
          </a:prstGeom>
          <a:solidFill>
            <a:schemeClr val="bg2"/>
          </a:solidFill>
        </p:spPr>
        <p:txBody>
          <a:bodyPr wrap="square" rtlCol="0">
            <a:spAutoFit/>
          </a:bodyPr>
          <a:lstStyle/>
          <a:p>
            <a:pPr algn="ctr"/>
            <a:r>
              <a:rPr lang="en-US" sz="1200" dirty="0"/>
              <a:t>Fossil Fuel Extraction</a:t>
            </a:r>
          </a:p>
        </p:txBody>
      </p:sp>
      <p:sp>
        <p:nvSpPr>
          <p:cNvPr id="35" name="Right Arrow 34">
            <a:extLst>
              <a:ext uri="{FF2B5EF4-FFF2-40B4-BE49-F238E27FC236}">
                <a16:creationId xmlns:a16="http://schemas.microsoft.com/office/drawing/2014/main" id="{F2670B90-1034-9749-A4C8-AEBB0795A986}"/>
              </a:ext>
            </a:extLst>
          </p:cNvPr>
          <p:cNvSpPr/>
          <p:nvPr/>
        </p:nvSpPr>
        <p:spPr>
          <a:xfrm>
            <a:off x="2449390" y="3480124"/>
            <a:ext cx="519980" cy="307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C60109CB-1506-BF4D-91ED-47E65B6BA71B}"/>
              </a:ext>
            </a:extLst>
          </p:cNvPr>
          <p:cNvSpPr/>
          <p:nvPr/>
        </p:nvSpPr>
        <p:spPr>
          <a:xfrm>
            <a:off x="4259382" y="3507684"/>
            <a:ext cx="519980" cy="307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09F24247-81F8-C44D-9F3A-30A49783D843}"/>
              </a:ext>
            </a:extLst>
          </p:cNvPr>
          <p:cNvSpPr/>
          <p:nvPr/>
        </p:nvSpPr>
        <p:spPr>
          <a:xfrm>
            <a:off x="5939315" y="3480124"/>
            <a:ext cx="519980" cy="307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4C8D7299-A539-704F-A672-7C6598C85C80}"/>
              </a:ext>
            </a:extLst>
          </p:cNvPr>
          <p:cNvCxnSpPr>
            <a:cxnSpLocks/>
          </p:cNvCxnSpPr>
          <p:nvPr/>
        </p:nvCxnSpPr>
        <p:spPr>
          <a:xfrm flipH="1" flipV="1">
            <a:off x="3626496" y="2883805"/>
            <a:ext cx="1" cy="532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07C4B59-DA4D-334F-A3F2-43D071DAE0BE}"/>
              </a:ext>
            </a:extLst>
          </p:cNvPr>
          <p:cNvCxnSpPr>
            <a:cxnSpLocks/>
          </p:cNvCxnSpPr>
          <p:nvPr/>
        </p:nvCxnSpPr>
        <p:spPr>
          <a:xfrm>
            <a:off x="3634132" y="3880326"/>
            <a:ext cx="0" cy="579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450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8139-CF8E-4732-82F9-37192E091F74}"/>
              </a:ext>
            </a:extLst>
          </p:cNvPr>
          <p:cNvSpPr>
            <a:spLocks noGrp="1"/>
          </p:cNvSpPr>
          <p:nvPr>
            <p:ph type="title"/>
          </p:nvPr>
        </p:nvSpPr>
        <p:spPr>
          <a:xfrm>
            <a:off x="838197" y="459094"/>
            <a:ext cx="10515600" cy="1325563"/>
          </a:xfrm>
        </p:spPr>
        <p:txBody>
          <a:bodyPr>
            <a:normAutofit/>
          </a:bodyPr>
          <a:lstStyle/>
          <a:p>
            <a:r>
              <a:rPr lang="en-GB" sz="3200" dirty="0"/>
              <a:t>Electricity generation technology</a:t>
            </a:r>
            <a:r>
              <a:rPr lang="th-TH" sz="3200" dirty="0"/>
              <a:t> </a:t>
            </a:r>
            <a:r>
              <a:rPr lang="en-GB" sz="3200" dirty="0"/>
              <a:t>in the UK Calculator</a:t>
            </a:r>
          </a:p>
        </p:txBody>
      </p:sp>
      <p:graphicFrame>
        <p:nvGraphicFramePr>
          <p:cNvPr id="4" name="Table 4">
            <a:extLst>
              <a:ext uri="{FF2B5EF4-FFF2-40B4-BE49-F238E27FC236}">
                <a16:creationId xmlns:a16="http://schemas.microsoft.com/office/drawing/2014/main" id="{25B2AA3F-09E5-4515-8A7C-C14C2F1A41AB}"/>
              </a:ext>
            </a:extLst>
          </p:cNvPr>
          <p:cNvGraphicFramePr>
            <a:graphicFrameLocks noGrp="1"/>
          </p:cNvGraphicFramePr>
          <p:nvPr>
            <p:ph idx="1"/>
            <p:extLst>
              <p:ext uri="{D42A27DB-BD31-4B8C-83A1-F6EECF244321}">
                <p14:modId xmlns:p14="http://schemas.microsoft.com/office/powerpoint/2010/main" val="1931099946"/>
              </p:ext>
            </p:extLst>
          </p:nvPr>
        </p:nvGraphicFramePr>
        <p:xfrm>
          <a:off x="838203" y="1121876"/>
          <a:ext cx="10515597" cy="4658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364493236"/>
                    </a:ext>
                  </a:extLst>
                </a:gridCol>
                <a:gridCol w="3505199">
                  <a:extLst>
                    <a:ext uri="{9D8B030D-6E8A-4147-A177-3AD203B41FA5}">
                      <a16:colId xmlns:a16="http://schemas.microsoft.com/office/drawing/2014/main" val="2017147029"/>
                    </a:ext>
                  </a:extLst>
                </a:gridCol>
                <a:gridCol w="3505199">
                  <a:extLst>
                    <a:ext uri="{9D8B030D-6E8A-4147-A177-3AD203B41FA5}">
                      <a16:colId xmlns:a16="http://schemas.microsoft.com/office/drawing/2014/main" val="1700877538"/>
                    </a:ext>
                  </a:extLst>
                </a:gridCol>
              </a:tblGrid>
              <a:tr h="370840">
                <a:tc>
                  <a:txBody>
                    <a:bodyPr/>
                    <a:lstStyle/>
                    <a:p>
                      <a:r>
                        <a:rPr lang="en-GB" sz="1600" dirty="0"/>
                        <a:t>Negative Carbon</a:t>
                      </a:r>
                    </a:p>
                  </a:txBody>
                  <a:tcPr/>
                </a:tc>
                <a:tc>
                  <a:txBody>
                    <a:bodyPr/>
                    <a:lstStyle/>
                    <a:p>
                      <a:r>
                        <a:rPr lang="en-GB" sz="1600" dirty="0"/>
                        <a:t>Low Carbon</a:t>
                      </a:r>
                    </a:p>
                  </a:txBody>
                  <a:tcPr/>
                </a:tc>
                <a:tc>
                  <a:txBody>
                    <a:bodyPr/>
                    <a:lstStyle/>
                    <a:p>
                      <a:r>
                        <a:rPr lang="en-GB" sz="1600" dirty="0"/>
                        <a:t>High Carbon</a:t>
                      </a:r>
                    </a:p>
                  </a:txBody>
                  <a:tcPr/>
                </a:tc>
                <a:extLst>
                  <a:ext uri="{0D108BD9-81ED-4DB2-BD59-A6C34878D82A}">
                    <a16:rowId xmlns:a16="http://schemas.microsoft.com/office/drawing/2014/main" val="3463274356"/>
                  </a:ext>
                </a:extLst>
              </a:tr>
              <a:tr h="370840">
                <a:tc>
                  <a:txBody>
                    <a:bodyPr/>
                    <a:lstStyle/>
                    <a:p>
                      <a:r>
                        <a:rPr lang="en-US" sz="1600" dirty="0"/>
                        <a:t>Biomass with CCS</a:t>
                      </a:r>
                      <a:endParaRPr lang="en-GB" sz="1600" dirty="0"/>
                    </a:p>
                  </a:txBody>
                  <a:tcPr/>
                </a:tc>
                <a:tc>
                  <a:txBody>
                    <a:bodyPr/>
                    <a:lstStyle/>
                    <a:p>
                      <a:r>
                        <a:rPr lang="en-US" sz="1600" dirty="0"/>
                        <a:t>Nuclear</a:t>
                      </a:r>
                      <a:endParaRPr lang="en-GB" sz="1600" dirty="0"/>
                    </a:p>
                  </a:txBody>
                  <a:tcPr/>
                </a:tc>
                <a:tc>
                  <a:txBody>
                    <a:bodyPr/>
                    <a:lstStyle/>
                    <a:p>
                      <a:r>
                        <a:rPr lang="en-US" sz="1600" dirty="0"/>
                        <a:t>Coal unabated - Coal with no CCS</a:t>
                      </a:r>
                      <a:endParaRPr lang="en-GB" sz="1600" dirty="0"/>
                    </a:p>
                  </a:txBody>
                  <a:tcPr/>
                </a:tc>
                <a:extLst>
                  <a:ext uri="{0D108BD9-81ED-4DB2-BD59-A6C34878D82A}">
                    <a16:rowId xmlns:a16="http://schemas.microsoft.com/office/drawing/2014/main" val="279458002"/>
                  </a:ext>
                </a:extLst>
              </a:tr>
              <a:tr h="370840">
                <a:tc>
                  <a:txBody>
                    <a:bodyPr/>
                    <a:lstStyle/>
                    <a:p>
                      <a:endParaRPr lang="en-GB" sz="1600" dirty="0"/>
                    </a:p>
                  </a:txBody>
                  <a:tcPr/>
                </a:tc>
                <a:tc>
                  <a:txBody>
                    <a:bodyPr/>
                    <a:lstStyle/>
                    <a:p>
                      <a:r>
                        <a:rPr lang="en-US" sz="1600" dirty="0"/>
                        <a:t>Hydro</a:t>
                      </a:r>
                      <a:endParaRPr lang="en-GB" sz="1600" dirty="0"/>
                    </a:p>
                  </a:txBody>
                  <a:tcPr/>
                </a:tc>
                <a:tc>
                  <a:txBody>
                    <a:bodyPr/>
                    <a:lstStyle/>
                    <a:p>
                      <a:r>
                        <a:rPr lang="en-US" sz="1600" dirty="0"/>
                        <a:t>Gas Unabated (Closed Cycle Gas Turbine (CCGT)) – Gas with no CCS</a:t>
                      </a:r>
                      <a:endParaRPr lang="en-GB" sz="1600" dirty="0"/>
                    </a:p>
                  </a:txBody>
                  <a:tcPr/>
                </a:tc>
                <a:extLst>
                  <a:ext uri="{0D108BD9-81ED-4DB2-BD59-A6C34878D82A}">
                    <a16:rowId xmlns:a16="http://schemas.microsoft.com/office/drawing/2014/main" val="3030578335"/>
                  </a:ext>
                </a:extLst>
              </a:tr>
              <a:tr h="370840">
                <a:tc>
                  <a:txBody>
                    <a:bodyPr/>
                    <a:lstStyle/>
                    <a:p>
                      <a:endParaRPr lang="en-GB" sz="1600"/>
                    </a:p>
                  </a:txBody>
                  <a:tcPr/>
                </a:tc>
                <a:tc>
                  <a:txBody>
                    <a:bodyPr/>
                    <a:lstStyle/>
                    <a:p>
                      <a:r>
                        <a:rPr lang="en-US" sz="1600" dirty="0"/>
                        <a:t>Wind (onshore)</a:t>
                      </a:r>
                      <a:endParaRPr lang="en-GB" sz="1600" dirty="0"/>
                    </a:p>
                  </a:txBody>
                  <a:tcPr/>
                </a:tc>
                <a:tc>
                  <a:txBody>
                    <a:bodyPr/>
                    <a:lstStyle/>
                    <a:p>
                      <a:endParaRPr lang="en-GB" sz="1600"/>
                    </a:p>
                  </a:txBody>
                  <a:tcPr/>
                </a:tc>
                <a:extLst>
                  <a:ext uri="{0D108BD9-81ED-4DB2-BD59-A6C34878D82A}">
                    <a16:rowId xmlns:a16="http://schemas.microsoft.com/office/drawing/2014/main" val="870267874"/>
                  </a:ext>
                </a:extLst>
              </a:tr>
              <a:tr h="370840">
                <a:tc>
                  <a:txBody>
                    <a:bodyPr/>
                    <a:lstStyle/>
                    <a:p>
                      <a:endParaRPr lang="en-GB" sz="1600"/>
                    </a:p>
                  </a:txBody>
                  <a:tcPr/>
                </a:tc>
                <a:tc>
                  <a:txBody>
                    <a:bodyPr/>
                    <a:lstStyle/>
                    <a:p>
                      <a:r>
                        <a:rPr lang="en-US" sz="1600" dirty="0"/>
                        <a:t>Wind (offshore)</a:t>
                      </a:r>
                      <a:endParaRPr lang="en-GB" sz="1600" dirty="0"/>
                    </a:p>
                  </a:txBody>
                  <a:tcPr/>
                </a:tc>
                <a:tc>
                  <a:txBody>
                    <a:bodyPr/>
                    <a:lstStyle/>
                    <a:p>
                      <a:endParaRPr lang="en-GB" sz="1600"/>
                    </a:p>
                  </a:txBody>
                  <a:tcPr/>
                </a:tc>
                <a:extLst>
                  <a:ext uri="{0D108BD9-81ED-4DB2-BD59-A6C34878D82A}">
                    <a16:rowId xmlns:a16="http://schemas.microsoft.com/office/drawing/2014/main" val="2359030225"/>
                  </a:ext>
                </a:extLst>
              </a:tr>
              <a:tr h="370840">
                <a:tc>
                  <a:txBody>
                    <a:bodyPr/>
                    <a:lstStyle/>
                    <a:p>
                      <a:endParaRPr lang="en-GB" sz="1600"/>
                    </a:p>
                  </a:txBody>
                  <a:tcPr/>
                </a:tc>
                <a:tc>
                  <a:txBody>
                    <a:bodyPr/>
                    <a:lstStyle/>
                    <a:p>
                      <a:r>
                        <a:rPr lang="en-US" sz="1600" dirty="0"/>
                        <a:t>Solar PV</a:t>
                      </a:r>
                      <a:endParaRPr lang="en-GB" sz="1600" dirty="0"/>
                    </a:p>
                  </a:txBody>
                  <a:tcPr/>
                </a:tc>
                <a:tc>
                  <a:txBody>
                    <a:bodyPr/>
                    <a:lstStyle/>
                    <a:p>
                      <a:endParaRPr lang="en-GB" sz="1600"/>
                    </a:p>
                  </a:txBody>
                  <a:tcPr/>
                </a:tc>
                <a:extLst>
                  <a:ext uri="{0D108BD9-81ED-4DB2-BD59-A6C34878D82A}">
                    <a16:rowId xmlns:a16="http://schemas.microsoft.com/office/drawing/2014/main" val="2998506893"/>
                  </a:ext>
                </a:extLst>
              </a:tr>
              <a:tr h="370840">
                <a:tc>
                  <a:txBody>
                    <a:bodyPr/>
                    <a:lstStyle/>
                    <a:p>
                      <a:endParaRPr lang="en-GB" sz="1600"/>
                    </a:p>
                  </a:txBody>
                  <a:tcPr/>
                </a:tc>
                <a:tc>
                  <a:txBody>
                    <a:bodyPr/>
                    <a:lstStyle/>
                    <a:p>
                      <a:r>
                        <a:rPr lang="en-US" sz="1600" dirty="0"/>
                        <a:t>Tidal Stream</a:t>
                      </a:r>
                      <a:endParaRPr lang="en-GB" sz="1600" dirty="0"/>
                    </a:p>
                  </a:txBody>
                  <a:tcPr/>
                </a:tc>
                <a:tc>
                  <a:txBody>
                    <a:bodyPr/>
                    <a:lstStyle/>
                    <a:p>
                      <a:endParaRPr lang="en-GB" sz="1600"/>
                    </a:p>
                  </a:txBody>
                  <a:tcPr/>
                </a:tc>
                <a:extLst>
                  <a:ext uri="{0D108BD9-81ED-4DB2-BD59-A6C34878D82A}">
                    <a16:rowId xmlns:a16="http://schemas.microsoft.com/office/drawing/2014/main" val="3417177016"/>
                  </a:ext>
                </a:extLst>
              </a:tr>
              <a:tr h="370840">
                <a:tc>
                  <a:txBody>
                    <a:bodyPr/>
                    <a:lstStyle/>
                    <a:p>
                      <a:endParaRPr lang="en-GB" sz="1600"/>
                    </a:p>
                  </a:txBody>
                  <a:tcPr/>
                </a:tc>
                <a:tc>
                  <a:txBody>
                    <a:bodyPr/>
                    <a:lstStyle/>
                    <a:p>
                      <a:r>
                        <a:rPr lang="en-US" sz="1600" dirty="0"/>
                        <a:t>Tidal Range</a:t>
                      </a:r>
                      <a:endParaRPr lang="en-GB" sz="1600" dirty="0"/>
                    </a:p>
                  </a:txBody>
                  <a:tcPr/>
                </a:tc>
                <a:tc>
                  <a:txBody>
                    <a:bodyPr/>
                    <a:lstStyle/>
                    <a:p>
                      <a:endParaRPr lang="en-GB" sz="1600"/>
                    </a:p>
                  </a:txBody>
                  <a:tcPr/>
                </a:tc>
                <a:extLst>
                  <a:ext uri="{0D108BD9-81ED-4DB2-BD59-A6C34878D82A}">
                    <a16:rowId xmlns:a16="http://schemas.microsoft.com/office/drawing/2014/main" val="4263220932"/>
                  </a:ext>
                </a:extLst>
              </a:tr>
              <a:tr h="370840">
                <a:tc>
                  <a:txBody>
                    <a:bodyPr/>
                    <a:lstStyle/>
                    <a:p>
                      <a:endParaRPr lang="en-GB" sz="1600"/>
                    </a:p>
                  </a:txBody>
                  <a:tcPr/>
                </a:tc>
                <a:tc>
                  <a:txBody>
                    <a:bodyPr/>
                    <a:lstStyle/>
                    <a:p>
                      <a:r>
                        <a:rPr lang="en-US" sz="1600" dirty="0"/>
                        <a:t>Wave</a:t>
                      </a:r>
                      <a:endParaRPr lang="en-GB" sz="1600" dirty="0"/>
                    </a:p>
                  </a:txBody>
                  <a:tcPr/>
                </a:tc>
                <a:tc>
                  <a:txBody>
                    <a:bodyPr/>
                    <a:lstStyle/>
                    <a:p>
                      <a:endParaRPr lang="en-GB" sz="1600" dirty="0"/>
                    </a:p>
                  </a:txBody>
                  <a:tcPr/>
                </a:tc>
                <a:extLst>
                  <a:ext uri="{0D108BD9-81ED-4DB2-BD59-A6C34878D82A}">
                    <a16:rowId xmlns:a16="http://schemas.microsoft.com/office/drawing/2014/main" val="2979525702"/>
                  </a:ext>
                </a:extLst>
              </a:tr>
              <a:tr h="370840">
                <a:tc>
                  <a:txBody>
                    <a:bodyPr/>
                    <a:lstStyle/>
                    <a:p>
                      <a:endParaRPr lang="en-GB" sz="1600" dirty="0"/>
                    </a:p>
                  </a:txBody>
                  <a:tcPr/>
                </a:tc>
                <a:tc>
                  <a:txBody>
                    <a:bodyPr/>
                    <a:lstStyle/>
                    <a:p>
                      <a:r>
                        <a:rPr lang="en-US" sz="1600" dirty="0"/>
                        <a:t>Biomass</a:t>
                      </a:r>
                      <a:endParaRPr lang="en-GB" sz="1600" dirty="0"/>
                    </a:p>
                  </a:txBody>
                  <a:tcPr/>
                </a:tc>
                <a:tc>
                  <a:txBody>
                    <a:bodyPr/>
                    <a:lstStyle/>
                    <a:p>
                      <a:endParaRPr lang="en-GB" sz="1600" dirty="0"/>
                    </a:p>
                  </a:txBody>
                  <a:tcPr/>
                </a:tc>
                <a:extLst>
                  <a:ext uri="{0D108BD9-81ED-4DB2-BD59-A6C34878D82A}">
                    <a16:rowId xmlns:a16="http://schemas.microsoft.com/office/drawing/2014/main" val="4041387497"/>
                  </a:ext>
                </a:extLst>
              </a:tr>
              <a:tr h="370840">
                <a:tc>
                  <a:txBody>
                    <a:bodyPr/>
                    <a:lstStyle/>
                    <a:p>
                      <a:endParaRPr lang="en-GB" sz="1600" dirty="0"/>
                    </a:p>
                  </a:txBody>
                  <a:tcPr/>
                </a:tc>
                <a:tc>
                  <a:txBody>
                    <a:bodyPr/>
                    <a:lstStyle/>
                    <a:p>
                      <a:r>
                        <a:rPr lang="en-US" sz="1600" dirty="0"/>
                        <a:t>Gas with CCS</a:t>
                      </a:r>
                      <a:endParaRPr lang="en-GB" sz="1600" dirty="0"/>
                    </a:p>
                  </a:txBody>
                  <a:tcPr/>
                </a:tc>
                <a:tc>
                  <a:txBody>
                    <a:bodyPr/>
                    <a:lstStyle/>
                    <a:p>
                      <a:endParaRPr lang="en-GB" sz="1600" dirty="0"/>
                    </a:p>
                  </a:txBody>
                  <a:tcPr/>
                </a:tc>
                <a:extLst>
                  <a:ext uri="{0D108BD9-81ED-4DB2-BD59-A6C34878D82A}">
                    <a16:rowId xmlns:a16="http://schemas.microsoft.com/office/drawing/2014/main" val="4082883711"/>
                  </a:ext>
                </a:extLst>
              </a:tr>
              <a:tr h="370840">
                <a:tc>
                  <a:txBody>
                    <a:bodyPr/>
                    <a:lstStyle/>
                    <a:p>
                      <a:endParaRPr lang="en-GB" sz="1600" dirty="0"/>
                    </a:p>
                  </a:txBody>
                  <a:tcPr/>
                </a:tc>
                <a:tc>
                  <a:txBody>
                    <a:bodyPr/>
                    <a:lstStyle/>
                    <a:p>
                      <a:r>
                        <a:rPr lang="en-US" sz="1600" dirty="0"/>
                        <a:t>Interconnectors (imported electricity)</a:t>
                      </a:r>
                      <a:endParaRPr lang="en-GB" sz="1600" dirty="0"/>
                    </a:p>
                  </a:txBody>
                  <a:tcPr/>
                </a:tc>
                <a:tc>
                  <a:txBody>
                    <a:bodyPr/>
                    <a:lstStyle/>
                    <a:p>
                      <a:endParaRPr lang="en-GB" sz="1600" dirty="0"/>
                    </a:p>
                  </a:txBody>
                  <a:tcPr/>
                </a:tc>
                <a:extLst>
                  <a:ext uri="{0D108BD9-81ED-4DB2-BD59-A6C34878D82A}">
                    <a16:rowId xmlns:a16="http://schemas.microsoft.com/office/drawing/2014/main" val="2643069092"/>
                  </a:ext>
                </a:extLst>
              </a:tr>
            </a:tbl>
          </a:graphicData>
        </a:graphic>
      </p:graphicFrame>
    </p:spTree>
    <p:extLst>
      <p:ext uri="{BB962C8B-B14F-4D97-AF65-F5344CB8AC3E}">
        <p14:creationId xmlns:p14="http://schemas.microsoft.com/office/powerpoint/2010/main" val="233796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D035-F79B-9949-9410-BD425C06C631}"/>
              </a:ext>
            </a:extLst>
          </p:cNvPr>
          <p:cNvSpPr>
            <a:spLocks noGrp="1"/>
          </p:cNvSpPr>
          <p:nvPr>
            <p:ph type="title"/>
          </p:nvPr>
        </p:nvSpPr>
        <p:spPr>
          <a:xfrm>
            <a:off x="391758" y="296740"/>
            <a:ext cx="12100568" cy="1325563"/>
          </a:xfrm>
        </p:spPr>
        <p:txBody>
          <a:bodyPr>
            <a:normAutofit/>
          </a:bodyPr>
          <a:lstStyle/>
          <a:p>
            <a:r>
              <a:rPr lang="en-US" sz="3600" dirty="0"/>
              <a:t>Electricity generation:</a:t>
            </a:r>
            <a:r>
              <a:rPr lang="en-GB" sz="3600" dirty="0"/>
              <a:t> Generation Capacity Deployment</a:t>
            </a:r>
            <a:endParaRPr lang="en-US" sz="3600" dirty="0"/>
          </a:p>
        </p:txBody>
      </p:sp>
      <p:sp>
        <p:nvSpPr>
          <p:cNvPr id="4" name="TextBox 3">
            <a:extLst>
              <a:ext uri="{FF2B5EF4-FFF2-40B4-BE49-F238E27FC236}">
                <a16:creationId xmlns:a16="http://schemas.microsoft.com/office/drawing/2014/main" id="{9F0D8805-5BA3-4B4D-9AEF-65427732F1BB}"/>
              </a:ext>
            </a:extLst>
          </p:cNvPr>
          <p:cNvSpPr txBox="1"/>
          <p:nvPr/>
        </p:nvSpPr>
        <p:spPr>
          <a:xfrm>
            <a:off x="2954292" y="6266289"/>
            <a:ext cx="3487750" cy="646331"/>
          </a:xfrm>
          <a:prstGeom prst="rect">
            <a:avLst/>
          </a:prstGeom>
          <a:noFill/>
        </p:spPr>
        <p:txBody>
          <a:bodyPr wrap="none" rtlCol="0">
            <a:spAutoFit/>
          </a:bodyPr>
          <a:lstStyle/>
          <a:p>
            <a:r>
              <a:rPr lang="en-US" dirty="0"/>
              <a:t>Electricity generation priority order</a:t>
            </a:r>
          </a:p>
          <a:p>
            <a:endParaRPr lang="en-US" dirty="0"/>
          </a:p>
        </p:txBody>
      </p:sp>
      <p:sp>
        <p:nvSpPr>
          <p:cNvPr id="5" name="Rectangle 4">
            <a:extLst>
              <a:ext uri="{FF2B5EF4-FFF2-40B4-BE49-F238E27FC236}">
                <a16:creationId xmlns:a16="http://schemas.microsoft.com/office/drawing/2014/main" id="{EB2E1BFD-8A7E-D746-849C-9B2CD9A72874}"/>
              </a:ext>
            </a:extLst>
          </p:cNvPr>
          <p:cNvSpPr/>
          <p:nvPr/>
        </p:nvSpPr>
        <p:spPr>
          <a:xfrm>
            <a:off x="3723739" y="1586550"/>
            <a:ext cx="1458925" cy="397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1.Biomass with CCS</a:t>
            </a:r>
          </a:p>
        </p:txBody>
      </p:sp>
      <p:sp>
        <p:nvSpPr>
          <p:cNvPr id="6" name="Rectangle 5">
            <a:extLst>
              <a:ext uri="{FF2B5EF4-FFF2-40B4-BE49-F238E27FC236}">
                <a16:creationId xmlns:a16="http://schemas.microsoft.com/office/drawing/2014/main" id="{F318DD1B-3028-DF49-B0C2-F376A6BFC8E6}"/>
              </a:ext>
            </a:extLst>
          </p:cNvPr>
          <p:cNvSpPr/>
          <p:nvPr/>
        </p:nvSpPr>
        <p:spPr>
          <a:xfrm>
            <a:off x="3928420" y="1981990"/>
            <a:ext cx="1336665" cy="313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2.Nuclear</a:t>
            </a:r>
          </a:p>
        </p:txBody>
      </p:sp>
      <p:sp>
        <p:nvSpPr>
          <p:cNvPr id="7" name="Rectangle 6">
            <a:extLst>
              <a:ext uri="{FF2B5EF4-FFF2-40B4-BE49-F238E27FC236}">
                <a16:creationId xmlns:a16="http://schemas.microsoft.com/office/drawing/2014/main" id="{4B495BA1-98E5-FE4D-A629-6BCC67A2F3E8}"/>
              </a:ext>
            </a:extLst>
          </p:cNvPr>
          <p:cNvSpPr/>
          <p:nvPr/>
        </p:nvSpPr>
        <p:spPr>
          <a:xfrm>
            <a:off x="4127991" y="2268168"/>
            <a:ext cx="1336665" cy="30167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3.Hydro</a:t>
            </a:r>
          </a:p>
        </p:txBody>
      </p:sp>
      <p:sp>
        <p:nvSpPr>
          <p:cNvPr id="8" name="Rectangle 7">
            <a:extLst>
              <a:ext uri="{FF2B5EF4-FFF2-40B4-BE49-F238E27FC236}">
                <a16:creationId xmlns:a16="http://schemas.microsoft.com/office/drawing/2014/main" id="{ECCBFFEC-A206-864A-BECD-78F04EB91A05}"/>
              </a:ext>
            </a:extLst>
          </p:cNvPr>
          <p:cNvSpPr/>
          <p:nvPr/>
        </p:nvSpPr>
        <p:spPr>
          <a:xfrm>
            <a:off x="1292101" y="943251"/>
            <a:ext cx="188595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Electricity demand</a:t>
            </a:r>
          </a:p>
        </p:txBody>
      </p:sp>
      <p:sp>
        <p:nvSpPr>
          <p:cNvPr id="9" name="Rectangle 8">
            <a:extLst>
              <a:ext uri="{FF2B5EF4-FFF2-40B4-BE49-F238E27FC236}">
                <a16:creationId xmlns:a16="http://schemas.microsoft.com/office/drawing/2014/main" id="{6A065F36-CC5F-B14B-B444-F40BACFDCE09}"/>
              </a:ext>
            </a:extLst>
          </p:cNvPr>
          <p:cNvSpPr/>
          <p:nvPr/>
        </p:nvSpPr>
        <p:spPr>
          <a:xfrm>
            <a:off x="4384974" y="2552132"/>
            <a:ext cx="1469612" cy="33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4.Wind (onshore)</a:t>
            </a:r>
          </a:p>
        </p:txBody>
      </p:sp>
      <p:sp>
        <p:nvSpPr>
          <p:cNvPr id="10" name="Rectangle 9">
            <a:extLst>
              <a:ext uri="{FF2B5EF4-FFF2-40B4-BE49-F238E27FC236}">
                <a16:creationId xmlns:a16="http://schemas.microsoft.com/office/drawing/2014/main" id="{4D37C6FE-C6B7-C947-AD28-1FBF17219AC2}"/>
              </a:ext>
            </a:extLst>
          </p:cNvPr>
          <p:cNvSpPr/>
          <p:nvPr/>
        </p:nvSpPr>
        <p:spPr>
          <a:xfrm>
            <a:off x="4557871" y="2843319"/>
            <a:ext cx="1553698" cy="34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5.Wind (offshore)</a:t>
            </a:r>
          </a:p>
        </p:txBody>
      </p:sp>
      <p:sp>
        <p:nvSpPr>
          <p:cNvPr id="11" name="Rectangle 10">
            <a:extLst>
              <a:ext uri="{FF2B5EF4-FFF2-40B4-BE49-F238E27FC236}">
                <a16:creationId xmlns:a16="http://schemas.microsoft.com/office/drawing/2014/main" id="{8FF3E179-B94E-404F-9CBA-D31D2A5B936B}"/>
              </a:ext>
            </a:extLst>
          </p:cNvPr>
          <p:cNvSpPr/>
          <p:nvPr/>
        </p:nvSpPr>
        <p:spPr>
          <a:xfrm>
            <a:off x="4813067" y="3170959"/>
            <a:ext cx="1469612" cy="34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6.Solar PV</a:t>
            </a:r>
          </a:p>
        </p:txBody>
      </p:sp>
      <p:sp>
        <p:nvSpPr>
          <p:cNvPr id="12" name="Rectangle 11">
            <a:extLst>
              <a:ext uri="{FF2B5EF4-FFF2-40B4-BE49-F238E27FC236}">
                <a16:creationId xmlns:a16="http://schemas.microsoft.com/office/drawing/2014/main" id="{B99BF21F-251C-0548-A174-2D4C8EB3B723}"/>
              </a:ext>
            </a:extLst>
          </p:cNvPr>
          <p:cNvSpPr/>
          <p:nvPr/>
        </p:nvSpPr>
        <p:spPr>
          <a:xfrm>
            <a:off x="5023548" y="3517262"/>
            <a:ext cx="1418494" cy="33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7.Tidal Stream</a:t>
            </a:r>
          </a:p>
        </p:txBody>
      </p:sp>
      <p:sp>
        <p:nvSpPr>
          <p:cNvPr id="13" name="Rectangle 12">
            <a:extLst>
              <a:ext uri="{FF2B5EF4-FFF2-40B4-BE49-F238E27FC236}">
                <a16:creationId xmlns:a16="http://schemas.microsoft.com/office/drawing/2014/main" id="{5BA3CD7D-2858-6349-8343-358C41C3E08B}"/>
              </a:ext>
            </a:extLst>
          </p:cNvPr>
          <p:cNvSpPr/>
          <p:nvPr/>
        </p:nvSpPr>
        <p:spPr>
          <a:xfrm>
            <a:off x="5265084" y="3850207"/>
            <a:ext cx="1418494" cy="32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8.Tidal Range</a:t>
            </a:r>
          </a:p>
        </p:txBody>
      </p:sp>
      <p:sp>
        <p:nvSpPr>
          <p:cNvPr id="14" name="Rectangle 13">
            <a:extLst>
              <a:ext uri="{FF2B5EF4-FFF2-40B4-BE49-F238E27FC236}">
                <a16:creationId xmlns:a16="http://schemas.microsoft.com/office/drawing/2014/main" id="{C7B3AE5C-4E82-7E4A-ACC2-7CBC004275B5}"/>
              </a:ext>
            </a:extLst>
          </p:cNvPr>
          <p:cNvSpPr/>
          <p:nvPr/>
        </p:nvSpPr>
        <p:spPr>
          <a:xfrm>
            <a:off x="5464656" y="4157857"/>
            <a:ext cx="1260498" cy="36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9.Wave</a:t>
            </a:r>
            <a:endParaRPr lang="en-US" sz="1600" dirty="0"/>
          </a:p>
        </p:txBody>
      </p:sp>
      <p:sp>
        <p:nvSpPr>
          <p:cNvPr id="15" name="Rectangle 14">
            <a:extLst>
              <a:ext uri="{FF2B5EF4-FFF2-40B4-BE49-F238E27FC236}">
                <a16:creationId xmlns:a16="http://schemas.microsoft.com/office/drawing/2014/main" id="{2738B447-4AB6-5348-B745-B3392D166653}"/>
              </a:ext>
            </a:extLst>
          </p:cNvPr>
          <p:cNvSpPr/>
          <p:nvPr/>
        </p:nvSpPr>
        <p:spPr>
          <a:xfrm>
            <a:off x="5691654" y="4486451"/>
            <a:ext cx="1260497" cy="37157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10.Biomass</a:t>
            </a:r>
            <a:endParaRPr lang="en-US" sz="1600" dirty="0"/>
          </a:p>
        </p:txBody>
      </p:sp>
      <p:sp>
        <p:nvSpPr>
          <p:cNvPr id="16" name="Rectangle 15">
            <a:extLst>
              <a:ext uri="{FF2B5EF4-FFF2-40B4-BE49-F238E27FC236}">
                <a16:creationId xmlns:a16="http://schemas.microsoft.com/office/drawing/2014/main" id="{3877514C-56BE-D84F-9DE1-89618CAD8512}"/>
              </a:ext>
            </a:extLst>
          </p:cNvPr>
          <p:cNvSpPr/>
          <p:nvPr/>
        </p:nvSpPr>
        <p:spPr>
          <a:xfrm>
            <a:off x="5972298" y="4829873"/>
            <a:ext cx="1491791" cy="404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11.Gas with CCS</a:t>
            </a:r>
          </a:p>
        </p:txBody>
      </p:sp>
      <p:sp>
        <p:nvSpPr>
          <p:cNvPr id="17" name="Rectangle 16">
            <a:extLst>
              <a:ext uri="{FF2B5EF4-FFF2-40B4-BE49-F238E27FC236}">
                <a16:creationId xmlns:a16="http://schemas.microsoft.com/office/drawing/2014/main" id="{A9DF0E2E-E9B1-104B-B4EA-5A9D01A10C38}"/>
              </a:ext>
            </a:extLst>
          </p:cNvPr>
          <p:cNvSpPr/>
          <p:nvPr/>
        </p:nvSpPr>
        <p:spPr>
          <a:xfrm>
            <a:off x="6282678" y="5145563"/>
            <a:ext cx="2164673" cy="4815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12.Interconnectors (imported electricity)</a:t>
            </a:r>
            <a:endParaRPr lang="en-US" sz="1600" dirty="0"/>
          </a:p>
        </p:txBody>
      </p:sp>
      <p:sp>
        <p:nvSpPr>
          <p:cNvPr id="18" name="Rectangle 17">
            <a:extLst>
              <a:ext uri="{FF2B5EF4-FFF2-40B4-BE49-F238E27FC236}">
                <a16:creationId xmlns:a16="http://schemas.microsoft.com/office/drawing/2014/main" id="{3E5BC0C0-ABDB-8C4F-97AC-980FE40124C1}"/>
              </a:ext>
            </a:extLst>
          </p:cNvPr>
          <p:cNvSpPr/>
          <p:nvPr/>
        </p:nvSpPr>
        <p:spPr>
          <a:xfrm>
            <a:off x="6725154" y="5589138"/>
            <a:ext cx="1722197" cy="4040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13.Coal without CCS</a:t>
            </a:r>
          </a:p>
        </p:txBody>
      </p:sp>
      <p:sp>
        <p:nvSpPr>
          <p:cNvPr id="20" name="Rectangle 19">
            <a:extLst>
              <a:ext uri="{FF2B5EF4-FFF2-40B4-BE49-F238E27FC236}">
                <a16:creationId xmlns:a16="http://schemas.microsoft.com/office/drawing/2014/main" id="{54712159-8588-5342-A0AE-639DD91F3B39}"/>
              </a:ext>
            </a:extLst>
          </p:cNvPr>
          <p:cNvSpPr/>
          <p:nvPr/>
        </p:nvSpPr>
        <p:spPr>
          <a:xfrm>
            <a:off x="7167630" y="5982345"/>
            <a:ext cx="1694266" cy="404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14. Gas without CCS</a:t>
            </a:r>
          </a:p>
        </p:txBody>
      </p:sp>
      <p:cxnSp>
        <p:nvCxnSpPr>
          <p:cNvPr id="22" name="Elbow Connector 21">
            <a:extLst>
              <a:ext uri="{FF2B5EF4-FFF2-40B4-BE49-F238E27FC236}">
                <a16:creationId xmlns:a16="http://schemas.microsoft.com/office/drawing/2014/main" id="{6C4B0F6E-DAF9-A04C-9D4A-8DD4CC3C4A6C}"/>
              </a:ext>
            </a:extLst>
          </p:cNvPr>
          <p:cNvCxnSpPr>
            <a:stCxn id="5" idx="1"/>
            <a:endCxn id="8" idx="2"/>
          </p:cNvCxnSpPr>
          <p:nvPr/>
        </p:nvCxnSpPr>
        <p:spPr>
          <a:xfrm rot="10800000">
            <a:off x="2235077" y="1610001"/>
            <a:ext cx="1488663" cy="1753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07FA9BD-7B62-6F48-829F-1D2535EAFCB0}"/>
              </a:ext>
            </a:extLst>
          </p:cNvPr>
          <p:cNvCxnSpPr>
            <a:cxnSpLocks/>
            <a:stCxn id="6" idx="1"/>
            <a:endCxn id="8" idx="2"/>
          </p:cNvCxnSpPr>
          <p:nvPr/>
        </p:nvCxnSpPr>
        <p:spPr>
          <a:xfrm rot="10800000">
            <a:off x="2235076" y="1610001"/>
            <a:ext cx="1693344" cy="5285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476C93D-A0C8-6845-AD35-A86F26B88B17}"/>
              </a:ext>
            </a:extLst>
          </p:cNvPr>
          <p:cNvCxnSpPr>
            <a:cxnSpLocks/>
            <a:stCxn id="7" idx="1"/>
            <a:endCxn id="8" idx="2"/>
          </p:cNvCxnSpPr>
          <p:nvPr/>
        </p:nvCxnSpPr>
        <p:spPr>
          <a:xfrm rot="10800000">
            <a:off x="2235077" y="1610001"/>
            <a:ext cx="1892915" cy="80900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8694C3F-5C2D-A94B-9DE7-78C0D388E359}"/>
              </a:ext>
            </a:extLst>
          </p:cNvPr>
          <p:cNvCxnSpPr>
            <a:cxnSpLocks/>
            <a:stCxn id="9" idx="1"/>
            <a:endCxn id="8" idx="2"/>
          </p:cNvCxnSpPr>
          <p:nvPr/>
        </p:nvCxnSpPr>
        <p:spPr>
          <a:xfrm rot="10800000">
            <a:off x="2235076" y="1610002"/>
            <a:ext cx="2149898" cy="110777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A2049C5-F374-DC4A-9AB0-E9B2B56D2B60}"/>
              </a:ext>
            </a:extLst>
          </p:cNvPr>
          <p:cNvCxnSpPr>
            <a:cxnSpLocks/>
            <a:stCxn id="10" idx="1"/>
            <a:endCxn id="8" idx="2"/>
          </p:cNvCxnSpPr>
          <p:nvPr/>
        </p:nvCxnSpPr>
        <p:spPr>
          <a:xfrm rot="10800000">
            <a:off x="2235077" y="1610001"/>
            <a:ext cx="2322795" cy="14071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9EAB4F3-AA71-324E-A9A5-3A50B660A745}"/>
              </a:ext>
            </a:extLst>
          </p:cNvPr>
          <p:cNvCxnSpPr>
            <a:cxnSpLocks/>
            <a:stCxn id="11" idx="1"/>
            <a:endCxn id="8" idx="2"/>
          </p:cNvCxnSpPr>
          <p:nvPr/>
        </p:nvCxnSpPr>
        <p:spPr>
          <a:xfrm rot="10800000">
            <a:off x="2235077" y="1610001"/>
            <a:ext cx="2577991" cy="173480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058B17B-5118-5D42-94DC-030B478A01F7}"/>
              </a:ext>
            </a:extLst>
          </p:cNvPr>
          <p:cNvCxnSpPr>
            <a:cxnSpLocks/>
            <a:stCxn id="12" idx="1"/>
            <a:endCxn id="8" idx="2"/>
          </p:cNvCxnSpPr>
          <p:nvPr/>
        </p:nvCxnSpPr>
        <p:spPr>
          <a:xfrm rot="10800000">
            <a:off x="2235076" y="1610001"/>
            <a:ext cx="2788472" cy="20740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CC9A8BAE-7231-1649-A11B-754E05749554}"/>
              </a:ext>
            </a:extLst>
          </p:cNvPr>
          <p:cNvCxnSpPr>
            <a:cxnSpLocks/>
            <a:stCxn id="13" idx="1"/>
            <a:endCxn id="8" idx="2"/>
          </p:cNvCxnSpPr>
          <p:nvPr/>
        </p:nvCxnSpPr>
        <p:spPr>
          <a:xfrm rot="10800000">
            <a:off x="2235076" y="1610001"/>
            <a:ext cx="3030008" cy="24036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34069D1-35BF-054B-98B7-37A9D6698CB9}"/>
              </a:ext>
            </a:extLst>
          </p:cNvPr>
          <p:cNvCxnSpPr>
            <a:cxnSpLocks/>
            <a:stCxn id="14" idx="1"/>
            <a:endCxn id="8" idx="2"/>
          </p:cNvCxnSpPr>
          <p:nvPr/>
        </p:nvCxnSpPr>
        <p:spPr>
          <a:xfrm rot="10800000">
            <a:off x="2235076" y="1610001"/>
            <a:ext cx="3229580" cy="27310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9FFEBA7-FEE6-AF43-A14E-1F868F8A6AAC}"/>
              </a:ext>
            </a:extLst>
          </p:cNvPr>
          <p:cNvCxnSpPr>
            <a:cxnSpLocks/>
            <a:stCxn id="15" idx="1"/>
            <a:endCxn id="8" idx="2"/>
          </p:cNvCxnSpPr>
          <p:nvPr/>
        </p:nvCxnSpPr>
        <p:spPr>
          <a:xfrm rot="10800000">
            <a:off x="2235076" y="1610001"/>
            <a:ext cx="3456578" cy="306223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236C006-A19D-FC46-AFF9-5B4692F2F798}"/>
              </a:ext>
            </a:extLst>
          </p:cNvPr>
          <p:cNvCxnSpPr>
            <a:cxnSpLocks/>
            <a:stCxn id="16" idx="1"/>
            <a:endCxn id="8" idx="2"/>
          </p:cNvCxnSpPr>
          <p:nvPr/>
        </p:nvCxnSpPr>
        <p:spPr>
          <a:xfrm rot="10800000">
            <a:off x="2235076" y="1610002"/>
            <a:ext cx="3737222" cy="342190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1E47A91A-8FC6-AB4C-AD19-0D08879BC9CD}"/>
              </a:ext>
            </a:extLst>
          </p:cNvPr>
          <p:cNvCxnSpPr>
            <a:cxnSpLocks/>
            <a:stCxn id="17" idx="1"/>
            <a:endCxn id="8" idx="2"/>
          </p:cNvCxnSpPr>
          <p:nvPr/>
        </p:nvCxnSpPr>
        <p:spPr>
          <a:xfrm rot="10800000">
            <a:off x="2235076" y="1610002"/>
            <a:ext cx="4047602" cy="377635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87D171D0-041E-B048-9225-92A1A3373123}"/>
              </a:ext>
            </a:extLst>
          </p:cNvPr>
          <p:cNvCxnSpPr>
            <a:cxnSpLocks/>
            <a:stCxn id="18" idx="1"/>
            <a:endCxn id="8" idx="2"/>
          </p:cNvCxnSpPr>
          <p:nvPr/>
        </p:nvCxnSpPr>
        <p:spPr>
          <a:xfrm rot="10800000">
            <a:off x="2235076" y="1610002"/>
            <a:ext cx="4490078" cy="41811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CB3EC0B9-5116-FE47-B2E5-4CF1246E07BE}"/>
              </a:ext>
            </a:extLst>
          </p:cNvPr>
          <p:cNvCxnSpPr>
            <a:cxnSpLocks/>
            <a:stCxn id="20" idx="1"/>
            <a:endCxn id="8" idx="2"/>
          </p:cNvCxnSpPr>
          <p:nvPr/>
        </p:nvCxnSpPr>
        <p:spPr>
          <a:xfrm rot="10800000">
            <a:off x="2235076" y="1610001"/>
            <a:ext cx="4932554" cy="45743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C0AD3C64-0CB6-4967-B7B6-7C4D8A7F3E2E}"/>
              </a:ext>
            </a:extLst>
          </p:cNvPr>
          <p:cNvSpPr/>
          <p:nvPr/>
        </p:nvSpPr>
        <p:spPr>
          <a:xfrm>
            <a:off x="8942664" y="2138577"/>
            <a:ext cx="529387" cy="3247781"/>
          </a:xfrm>
          <a:prstGeom prst="rightBrace">
            <a:avLst>
              <a:gd name="adj1" fmla="val 8333"/>
              <a:gd name="adj2" fmla="val 504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ight Brace 26">
            <a:extLst>
              <a:ext uri="{FF2B5EF4-FFF2-40B4-BE49-F238E27FC236}">
                <a16:creationId xmlns:a16="http://schemas.microsoft.com/office/drawing/2014/main" id="{6E7B90D0-80A6-45BE-ABE0-14849E57F63F}"/>
              </a:ext>
            </a:extLst>
          </p:cNvPr>
          <p:cNvSpPr/>
          <p:nvPr/>
        </p:nvSpPr>
        <p:spPr>
          <a:xfrm>
            <a:off x="8942664" y="5721292"/>
            <a:ext cx="529387" cy="5408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13C69EA8-50B3-4427-B682-9DDB35680A1F}"/>
              </a:ext>
            </a:extLst>
          </p:cNvPr>
          <p:cNvSpPr txBox="1"/>
          <p:nvPr/>
        </p:nvSpPr>
        <p:spPr>
          <a:xfrm>
            <a:off x="9886596" y="3517262"/>
            <a:ext cx="1273490" cy="369332"/>
          </a:xfrm>
          <a:prstGeom prst="rect">
            <a:avLst/>
          </a:prstGeom>
          <a:noFill/>
        </p:spPr>
        <p:txBody>
          <a:bodyPr wrap="none" rtlCol="0">
            <a:spAutoFit/>
          </a:bodyPr>
          <a:lstStyle/>
          <a:p>
            <a:r>
              <a:rPr lang="en-GB" dirty="0"/>
              <a:t>Low carbon</a:t>
            </a:r>
          </a:p>
        </p:txBody>
      </p:sp>
      <p:sp>
        <p:nvSpPr>
          <p:cNvPr id="45" name="TextBox 44">
            <a:extLst>
              <a:ext uri="{FF2B5EF4-FFF2-40B4-BE49-F238E27FC236}">
                <a16:creationId xmlns:a16="http://schemas.microsoft.com/office/drawing/2014/main" id="{435033A8-2E06-40CD-9DA6-8867C6B68E14}"/>
              </a:ext>
            </a:extLst>
          </p:cNvPr>
          <p:cNvSpPr txBox="1"/>
          <p:nvPr/>
        </p:nvSpPr>
        <p:spPr>
          <a:xfrm>
            <a:off x="9886596" y="5791172"/>
            <a:ext cx="1317668" cy="369332"/>
          </a:xfrm>
          <a:prstGeom prst="rect">
            <a:avLst/>
          </a:prstGeom>
          <a:noFill/>
        </p:spPr>
        <p:txBody>
          <a:bodyPr wrap="none" rtlCol="0">
            <a:spAutoFit/>
          </a:bodyPr>
          <a:lstStyle/>
          <a:p>
            <a:r>
              <a:rPr lang="en-GB" dirty="0"/>
              <a:t>High carbon</a:t>
            </a:r>
          </a:p>
        </p:txBody>
      </p:sp>
      <p:sp>
        <p:nvSpPr>
          <p:cNvPr id="30" name="Right Brace 29">
            <a:extLst>
              <a:ext uri="{FF2B5EF4-FFF2-40B4-BE49-F238E27FC236}">
                <a16:creationId xmlns:a16="http://schemas.microsoft.com/office/drawing/2014/main" id="{849E2C94-8E43-4D69-8149-C5F913875652}"/>
              </a:ext>
            </a:extLst>
          </p:cNvPr>
          <p:cNvSpPr/>
          <p:nvPr/>
        </p:nvSpPr>
        <p:spPr>
          <a:xfrm>
            <a:off x="8976087" y="1635677"/>
            <a:ext cx="372786" cy="299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a:extLst>
              <a:ext uri="{FF2B5EF4-FFF2-40B4-BE49-F238E27FC236}">
                <a16:creationId xmlns:a16="http://schemas.microsoft.com/office/drawing/2014/main" id="{C047DC15-2F48-48D0-9461-2FBED0C7420F}"/>
              </a:ext>
            </a:extLst>
          </p:cNvPr>
          <p:cNvSpPr txBox="1"/>
          <p:nvPr/>
        </p:nvSpPr>
        <p:spPr>
          <a:xfrm>
            <a:off x="9886596" y="1586550"/>
            <a:ext cx="1714572" cy="369332"/>
          </a:xfrm>
          <a:prstGeom prst="rect">
            <a:avLst/>
          </a:prstGeom>
          <a:noFill/>
        </p:spPr>
        <p:txBody>
          <a:bodyPr wrap="none" rtlCol="0">
            <a:spAutoFit/>
          </a:bodyPr>
          <a:lstStyle/>
          <a:p>
            <a:r>
              <a:rPr lang="en-GB" dirty="0"/>
              <a:t>Negative carbon</a:t>
            </a:r>
          </a:p>
        </p:txBody>
      </p:sp>
    </p:spTree>
    <p:extLst>
      <p:ext uri="{BB962C8B-B14F-4D97-AF65-F5344CB8AC3E}">
        <p14:creationId xmlns:p14="http://schemas.microsoft.com/office/powerpoint/2010/main" val="4042881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0AEF-F6C0-480B-BD63-BC9990E38B61}"/>
              </a:ext>
            </a:extLst>
          </p:cNvPr>
          <p:cNvSpPr>
            <a:spLocks noGrp="1"/>
          </p:cNvSpPr>
          <p:nvPr>
            <p:ph type="title"/>
          </p:nvPr>
        </p:nvSpPr>
        <p:spPr/>
        <p:txBody>
          <a:bodyPr/>
          <a:lstStyle/>
          <a:p>
            <a:r>
              <a:rPr lang="en-GB" dirty="0"/>
              <a:t>Example of calculation logic</a:t>
            </a:r>
          </a:p>
        </p:txBody>
      </p:sp>
      <p:pic>
        <p:nvPicPr>
          <p:cNvPr id="5" name="Content Placeholder 4" descr="Graphical user interface, application&#10;&#10;Description automatically generated">
            <a:extLst>
              <a:ext uri="{FF2B5EF4-FFF2-40B4-BE49-F238E27FC236}">
                <a16:creationId xmlns:a16="http://schemas.microsoft.com/office/drawing/2014/main" id="{715A0A57-61A8-450D-9A04-2AE045707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610" y="2001049"/>
            <a:ext cx="10515600" cy="3308032"/>
          </a:xfrm>
        </p:spPr>
      </p:pic>
    </p:spTree>
    <p:extLst>
      <p:ext uri="{BB962C8B-B14F-4D97-AF65-F5344CB8AC3E}">
        <p14:creationId xmlns:p14="http://schemas.microsoft.com/office/powerpoint/2010/main" val="106748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6911" y="518217"/>
            <a:ext cx="11149151" cy="763587"/>
          </a:xfrm>
        </p:spPr>
        <p:txBody>
          <a:bodyPr>
            <a:normAutofit fontScale="90000"/>
          </a:bodyPr>
          <a:lstStyle/>
          <a:p>
            <a:r>
              <a:rPr lang="en-GB" dirty="0"/>
              <a:t>These are broad guidelines for what levels 1, 2, 3 and 4 should be based on. Judgement is important.</a:t>
            </a:r>
            <a:endParaRPr lang="es-AR" dirty="0"/>
          </a:p>
        </p:txBody>
      </p:sp>
      <p:sp>
        <p:nvSpPr>
          <p:cNvPr id="4" name="Rectangle 3"/>
          <p:cNvSpPr/>
          <p:nvPr/>
        </p:nvSpPr>
        <p:spPr>
          <a:xfrm>
            <a:off x="1784350" y="2026366"/>
            <a:ext cx="1981200" cy="666750"/>
          </a:xfrm>
          <a:prstGeom prst="rect">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GB" sz="1600" dirty="0">
                <a:solidFill>
                  <a:schemeClr val="bg1"/>
                </a:solidFill>
              </a:rPr>
              <a:t>Level 1</a:t>
            </a:r>
          </a:p>
        </p:txBody>
      </p:sp>
      <p:sp>
        <p:nvSpPr>
          <p:cNvPr id="5" name="Rectangle 4"/>
          <p:cNvSpPr/>
          <p:nvPr/>
        </p:nvSpPr>
        <p:spPr>
          <a:xfrm>
            <a:off x="3983038" y="2026366"/>
            <a:ext cx="1981200" cy="666750"/>
          </a:xfrm>
          <a:prstGeom prst="rect">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GB" sz="1600" dirty="0">
                <a:solidFill>
                  <a:schemeClr val="bg1"/>
                </a:solidFill>
              </a:rPr>
              <a:t>Level 2</a:t>
            </a:r>
          </a:p>
        </p:txBody>
      </p:sp>
      <p:sp>
        <p:nvSpPr>
          <p:cNvPr id="6" name="Rectangle 5"/>
          <p:cNvSpPr/>
          <p:nvPr/>
        </p:nvSpPr>
        <p:spPr>
          <a:xfrm>
            <a:off x="6183313" y="2026366"/>
            <a:ext cx="1981200" cy="666750"/>
          </a:xfrm>
          <a:prstGeom prst="rect">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GB" sz="1600" dirty="0">
                <a:solidFill>
                  <a:schemeClr val="bg1"/>
                </a:solidFill>
              </a:rPr>
              <a:t>Level 3</a:t>
            </a:r>
          </a:p>
        </p:txBody>
      </p:sp>
      <p:sp>
        <p:nvSpPr>
          <p:cNvPr id="7" name="Rectangle 6"/>
          <p:cNvSpPr/>
          <p:nvPr/>
        </p:nvSpPr>
        <p:spPr>
          <a:xfrm>
            <a:off x="8382000" y="2026366"/>
            <a:ext cx="1981200" cy="666750"/>
          </a:xfrm>
          <a:prstGeom prst="rect">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GB" sz="1600" dirty="0">
                <a:solidFill>
                  <a:schemeClr val="bg1"/>
                </a:solidFill>
              </a:rPr>
              <a:t>Level 4</a:t>
            </a:r>
          </a:p>
        </p:txBody>
      </p:sp>
      <p:sp>
        <p:nvSpPr>
          <p:cNvPr id="8" name="Isosceles Triangle 7"/>
          <p:cNvSpPr/>
          <p:nvPr/>
        </p:nvSpPr>
        <p:spPr>
          <a:xfrm flipV="1">
            <a:off x="8594725" y="2826466"/>
            <a:ext cx="1555750" cy="266700"/>
          </a:xfrm>
          <a:prstGeom prst="triangl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GB" sz="1600" dirty="0">
              <a:solidFill>
                <a:schemeClr val="bg1"/>
              </a:solidFill>
            </a:endParaRPr>
          </a:p>
        </p:txBody>
      </p:sp>
      <p:sp>
        <p:nvSpPr>
          <p:cNvPr id="9" name="Isosceles Triangle 8"/>
          <p:cNvSpPr/>
          <p:nvPr/>
        </p:nvSpPr>
        <p:spPr>
          <a:xfrm flipV="1">
            <a:off x="6396038" y="2826466"/>
            <a:ext cx="1555750" cy="266700"/>
          </a:xfrm>
          <a:prstGeom prst="triangl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GB" sz="1600" dirty="0">
              <a:solidFill>
                <a:schemeClr val="bg1"/>
              </a:solidFill>
            </a:endParaRPr>
          </a:p>
        </p:txBody>
      </p:sp>
      <p:sp>
        <p:nvSpPr>
          <p:cNvPr id="10" name="Isosceles Triangle 9"/>
          <p:cNvSpPr/>
          <p:nvPr/>
        </p:nvSpPr>
        <p:spPr>
          <a:xfrm flipV="1">
            <a:off x="4195763" y="2826466"/>
            <a:ext cx="1555750" cy="266700"/>
          </a:xfrm>
          <a:prstGeom prst="triangl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GB" sz="1600" dirty="0">
              <a:solidFill>
                <a:schemeClr val="bg1"/>
              </a:solidFill>
            </a:endParaRPr>
          </a:p>
        </p:txBody>
      </p:sp>
      <p:sp>
        <p:nvSpPr>
          <p:cNvPr id="11" name="Isosceles Triangle 10"/>
          <p:cNvSpPr/>
          <p:nvPr/>
        </p:nvSpPr>
        <p:spPr>
          <a:xfrm flipV="1">
            <a:off x="1997075" y="2826466"/>
            <a:ext cx="1555750" cy="266700"/>
          </a:xfrm>
          <a:prstGeom prst="triangl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GB" sz="1600" dirty="0">
              <a:solidFill>
                <a:schemeClr val="bg1"/>
              </a:solidFill>
            </a:endParaRPr>
          </a:p>
        </p:txBody>
      </p:sp>
      <p:sp>
        <p:nvSpPr>
          <p:cNvPr id="12" name="Rectangle 11"/>
          <p:cNvSpPr/>
          <p:nvPr/>
        </p:nvSpPr>
        <p:spPr>
          <a:xfrm>
            <a:off x="1784350" y="3270966"/>
            <a:ext cx="1981200" cy="1822450"/>
          </a:xfrm>
          <a:prstGeom prst="rect">
            <a:avLst/>
          </a:prstGeom>
          <a:ln>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61950" lvl="2" indent="-180975">
              <a:buFont typeface="Arial" pitchFamily="34" charset="0"/>
              <a:buChar char="•"/>
              <a:defRPr/>
            </a:pPr>
            <a:r>
              <a:rPr lang="en-GB" sz="1200" dirty="0">
                <a:solidFill>
                  <a:schemeClr val="tx1"/>
                </a:solidFill>
              </a:rPr>
              <a:t>No mitigation effort (business as usual)</a:t>
            </a:r>
          </a:p>
        </p:txBody>
      </p:sp>
      <p:sp>
        <p:nvSpPr>
          <p:cNvPr id="13" name="Rectangle 12"/>
          <p:cNvSpPr/>
          <p:nvPr/>
        </p:nvSpPr>
        <p:spPr>
          <a:xfrm>
            <a:off x="3983038" y="3270966"/>
            <a:ext cx="1981200" cy="1822450"/>
          </a:xfrm>
          <a:prstGeom prst="rect">
            <a:avLst/>
          </a:prstGeom>
          <a:ln>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61950" lvl="2" indent="-180975">
              <a:buFont typeface="Arial" pitchFamily="34" charset="0"/>
              <a:buChar char="•"/>
              <a:defRPr/>
            </a:pPr>
            <a:r>
              <a:rPr lang="en-GB" sz="1200" dirty="0">
                <a:solidFill>
                  <a:schemeClr val="tx1"/>
                </a:solidFill>
              </a:rPr>
              <a:t>Effort described by most stakeholders as achievable</a:t>
            </a:r>
          </a:p>
        </p:txBody>
      </p:sp>
      <p:sp>
        <p:nvSpPr>
          <p:cNvPr id="14" name="Rectangle 13"/>
          <p:cNvSpPr/>
          <p:nvPr/>
        </p:nvSpPr>
        <p:spPr>
          <a:xfrm>
            <a:off x="6183313" y="3270966"/>
            <a:ext cx="1981200" cy="1822450"/>
          </a:xfrm>
          <a:prstGeom prst="rect">
            <a:avLst/>
          </a:prstGeom>
          <a:ln>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61950" lvl="2" indent="-180975">
              <a:buFont typeface="Arial" pitchFamily="34" charset="0"/>
              <a:buChar char="•"/>
              <a:defRPr/>
            </a:pPr>
            <a:r>
              <a:rPr lang="en-GB" sz="1200" dirty="0">
                <a:solidFill>
                  <a:schemeClr val="tx1"/>
                </a:solidFill>
              </a:rPr>
              <a:t>Effort needing significant change – hard but deliverable</a:t>
            </a:r>
          </a:p>
        </p:txBody>
      </p:sp>
      <p:sp>
        <p:nvSpPr>
          <p:cNvPr id="15" name="Rectangle 14"/>
          <p:cNvSpPr/>
          <p:nvPr/>
        </p:nvSpPr>
        <p:spPr>
          <a:xfrm>
            <a:off x="8382000" y="3270966"/>
            <a:ext cx="1981200" cy="1822450"/>
          </a:xfrm>
          <a:prstGeom prst="rect">
            <a:avLst/>
          </a:prstGeom>
          <a:ln>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61950" lvl="2" indent="-180975">
              <a:buFont typeface="Arial" pitchFamily="34" charset="0"/>
              <a:buChar char="•"/>
              <a:defRPr/>
            </a:pPr>
            <a:r>
              <a:rPr lang="en-GB" sz="1200" dirty="0">
                <a:solidFill>
                  <a:schemeClr val="tx1"/>
                </a:solidFill>
              </a:rPr>
              <a:t>The maximum possible due </a:t>
            </a:r>
            <a:r>
              <a:rPr lang="en-GB" sz="1200">
                <a:solidFill>
                  <a:schemeClr val="tx1"/>
                </a:solidFill>
              </a:rPr>
              <a:t>to physical / </a:t>
            </a:r>
            <a:r>
              <a:rPr lang="en-GB" sz="1200" dirty="0">
                <a:solidFill>
                  <a:schemeClr val="tx1"/>
                </a:solidFill>
              </a:rPr>
              <a:t>practical constraints only</a:t>
            </a:r>
          </a:p>
          <a:p>
            <a:pPr marL="361950" lvl="2" indent="-180975">
              <a:buFont typeface="Arial" pitchFamily="34" charset="0"/>
              <a:buChar char="•"/>
              <a:defRPr/>
            </a:pPr>
            <a:r>
              <a:rPr lang="en-GB" sz="1200" dirty="0">
                <a:solidFill>
                  <a:schemeClr val="tx1"/>
                </a:solidFill>
              </a:rPr>
              <a:t>(similar to ‘technical potential’)</a:t>
            </a:r>
          </a:p>
        </p:txBody>
      </p:sp>
      <p:sp>
        <p:nvSpPr>
          <p:cNvPr id="16" name="Rectangle 15"/>
          <p:cNvSpPr/>
          <p:nvPr/>
        </p:nvSpPr>
        <p:spPr>
          <a:xfrm>
            <a:off x="1775520" y="5401718"/>
            <a:ext cx="8568952" cy="7635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GB" sz="1600" dirty="0">
                <a:solidFill>
                  <a:schemeClr val="tx1"/>
                </a:solidFill>
              </a:rPr>
              <a:t>These are broad guidelines for developing the trajectories in each sector. Clearly, there is an element of judgement, particularly when comparing very different sectors. The aim is to achieve broadly comparable levels of effort in each trajectory across the different sectors</a:t>
            </a:r>
          </a:p>
        </p:txBody>
      </p:sp>
    </p:spTree>
    <p:extLst>
      <p:ext uri="{BB962C8B-B14F-4D97-AF65-F5344CB8AC3E}">
        <p14:creationId xmlns:p14="http://schemas.microsoft.com/office/powerpoint/2010/main" val="10246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0AEF-F6C0-480B-BD63-BC9990E38B61}"/>
              </a:ext>
            </a:extLst>
          </p:cNvPr>
          <p:cNvSpPr>
            <a:spLocks noGrp="1"/>
          </p:cNvSpPr>
          <p:nvPr>
            <p:ph type="title"/>
          </p:nvPr>
        </p:nvSpPr>
        <p:spPr/>
        <p:txBody>
          <a:bodyPr/>
          <a:lstStyle/>
          <a:p>
            <a:r>
              <a:rPr lang="en-GB" dirty="0"/>
              <a:t>Example of calculation logic</a:t>
            </a:r>
          </a:p>
        </p:txBody>
      </p:sp>
      <p:pic>
        <p:nvPicPr>
          <p:cNvPr id="5" name="Content Placeholder 4" descr="Graphical user interface, text&#10;&#10;Description automatically generated with medium confidence">
            <a:extLst>
              <a:ext uri="{FF2B5EF4-FFF2-40B4-BE49-F238E27FC236}">
                <a16:creationId xmlns:a16="http://schemas.microsoft.com/office/drawing/2014/main" id="{24884EDE-4AB3-462F-9303-85BC6730AD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487" y="2018141"/>
            <a:ext cx="10515600" cy="3291601"/>
          </a:xfrm>
        </p:spPr>
      </p:pic>
    </p:spTree>
    <p:extLst>
      <p:ext uri="{BB962C8B-B14F-4D97-AF65-F5344CB8AC3E}">
        <p14:creationId xmlns:p14="http://schemas.microsoft.com/office/powerpoint/2010/main" val="3229398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0AEF-F6C0-480B-BD63-BC9990E38B61}"/>
              </a:ext>
            </a:extLst>
          </p:cNvPr>
          <p:cNvSpPr>
            <a:spLocks noGrp="1"/>
          </p:cNvSpPr>
          <p:nvPr>
            <p:ph type="title"/>
          </p:nvPr>
        </p:nvSpPr>
        <p:spPr/>
        <p:txBody>
          <a:bodyPr/>
          <a:lstStyle/>
          <a:p>
            <a:r>
              <a:rPr lang="en-GB" dirty="0"/>
              <a:t>Example of calculation logic</a:t>
            </a:r>
          </a:p>
        </p:txBody>
      </p:sp>
      <p:pic>
        <p:nvPicPr>
          <p:cNvPr id="7" name="Content Placeholder 6" descr="Graphical user interface, application&#10;&#10;Description automatically generated">
            <a:extLst>
              <a:ext uri="{FF2B5EF4-FFF2-40B4-BE49-F238E27FC236}">
                <a16:creationId xmlns:a16="http://schemas.microsoft.com/office/drawing/2014/main" id="{E81050C0-F739-4383-9302-C003B1ED34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222" y="2276242"/>
            <a:ext cx="10515600" cy="2757645"/>
          </a:xfrm>
        </p:spPr>
      </p:pic>
    </p:spTree>
    <p:extLst>
      <p:ext uri="{BB962C8B-B14F-4D97-AF65-F5344CB8AC3E}">
        <p14:creationId xmlns:p14="http://schemas.microsoft.com/office/powerpoint/2010/main" val="98185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82FD-44A7-4002-969A-EA33C7086FF0}"/>
              </a:ext>
            </a:extLst>
          </p:cNvPr>
          <p:cNvSpPr>
            <a:spLocks noGrp="1"/>
          </p:cNvSpPr>
          <p:nvPr>
            <p:ph type="title"/>
          </p:nvPr>
        </p:nvSpPr>
        <p:spPr>
          <a:xfrm>
            <a:off x="486585" y="451934"/>
            <a:ext cx="10515600" cy="1325563"/>
          </a:xfrm>
        </p:spPr>
        <p:txBody>
          <a:bodyPr/>
          <a:lstStyle/>
          <a:p>
            <a:r>
              <a:rPr lang="en-GB" dirty="0"/>
              <a:t>Example of calculation logic</a:t>
            </a:r>
          </a:p>
        </p:txBody>
      </p:sp>
      <p:sp>
        <p:nvSpPr>
          <p:cNvPr id="4" name="Rectangle: Rounded Corners 3">
            <a:extLst>
              <a:ext uri="{FF2B5EF4-FFF2-40B4-BE49-F238E27FC236}">
                <a16:creationId xmlns:a16="http://schemas.microsoft.com/office/drawing/2014/main" id="{4FC9408E-582F-4DC0-87E5-5CFCA9E0F974}"/>
              </a:ext>
            </a:extLst>
          </p:cNvPr>
          <p:cNvSpPr/>
          <p:nvPr/>
        </p:nvSpPr>
        <p:spPr>
          <a:xfrm>
            <a:off x="3515113" y="1409986"/>
            <a:ext cx="1812036" cy="923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Winter electricity demand from various sectors</a:t>
            </a:r>
          </a:p>
        </p:txBody>
      </p:sp>
      <p:sp>
        <p:nvSpPr>
          <p:cNvPr id="7" name="Rectangle: Rounded Corners 6">
            <a:extLst>
              <a:ext uri="{FF2B5EF4-FFF2-40B4-BE49-F238E27FC236}">
                <a16:creationId xmlns:a16="http://schemas.microsoft.com/office/drawing/2014/main" id="{DBBB3C16-61B6-4C38-B2E2-1F90949423C2}"/>
              </a:ext>
            </a:extLst>
          </p:cNvPr>
          <p:cNvSpPr/>
          <p:nvPr/>
        </p:nvSpPr>
        <p:spPr>
          <a:xfrm>
            <a:off x="3515113" y="3147025"/>
            <a:ext cx="1812036" cy="836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Electricity input required for the distribution network</a:t>
            </a:r>
          </a:p>
        </p:txBody>
      </p:sp>
      <p:sp>
        <p:nvSpPr>
          <p:cNvPr id="8" name="Rectangle: Rounded Corners 7">
            <a:extLst>
              <a:ext uri="{FF2B5EF4-FFF2-40B4-BE49-F238E27FC236}">
                <a16:creationId xmlns:a16="http://schemas.microsoft.com/office/drawing/2014/main" id="{11C7EEF3-DDDC-4910-AB50-091F922EF7BA}"/>
              </a:ext>
            </a:extLst>
          </p:cNvPr>
          <p:cNvSpPr/>
          <p:nvPr/>
        </p:nvSpPr>
        <p:spPr>
          <a:xfrm>
            <a:off x="3515113" y="4906926"/>
            <a:ext cx="1812036" cy="836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Electricity input required for the transmission network</a:t>
            </a:r>
          </a:p>
        </p:txBody>
      </p:sp>
      <p:sp>
        <p:nvSpPr>
          <p:cNvPr id="9" name="TextBox 8">
            <a:extLst>
              <a:ext uri="{FF2B5EF4-FFF2-40B4-BE49-F238E27FC236}">
                <a16:creationId xmlns:a16="http://schemas.microsoft.com/office/drawing/2014/main" id="{CC69D90B-12DB-48C2-AFA6-1BB338EB5F69}"/>
              </a:ext>
            </a:extLst>
          </p:cNvPr>
          <p:cNvSpPr txBox="1"/>
          <p:nvPr/>
        </p:nvSpPr>
        <p:spPr>
          <a:xfrm>
            <a:off x="5682241" y="1621833"/>
            <a:ext cx="4113755" cy="369332"/>
          </a:xfrm>
          <a:prstGeom prst="rect">
            <a:avLst/>
          </a:prstGeom>
          <a:noFill/>
        </p:spPr>
        <p:txBody>
          <a:bodyPr wrap="none" rtlCol="0">
            <a:spAutoFit/>
          </a:bodyPr>
          <a:lstStyle/>
          <a:p>
            <a:r>
              <a:rPr lang="en-GB" dirty="0"/>
              <a:t>Buildings, Transport, Industry, Agriculture</a:t>
            </a:r>
          </a:p>
        </p:txBody>
      </p:sp>
      <p:sp>
        <p:nvSpPr>
          <p:cNvPr id="10" name="Rectangle: Rounded Corners 9">
            <a:extLst>
              <a:ext uri="{FF2B5EF4-FFF2-40B4-BE49-F238E27FC236}">
                <a16:creationId xmlns:a16="http://schemas.microsoft.com/office/drawing/2014/main" id="{FB22B55F-B1C0-4344-B9A8-EAF7BD4DFBB4}"/>
              </a:ext>
            </a:extLst>
          </p:cNvPr>
          <p:cNvSpPr/>
          <p:nvPr/>
        </p:nvSpPr>
        <p:spPr>
          <a:xfrm>
            <a:off x="6551685" y="2310667"/>
            <a:ext cx="1812036" cy="836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Electricity loss in distribution network</a:t>
            </a:r>
          </a:p>
        </p:txBody>
      </p:sp>
      <p:sp>
        <p:nvSpPr>
          <p:cNvPr id="11" name="Rectangle: Rounded Corners 10">
            <a:extLst>
              <a:ext uri="{FF2B5EF4-FFF2-40B4-BE49-F238E27FC236}">
                <a16:creationId xmlns:a16="http://schemas.microsoft.com/office/drawing/2014/main" id="{67021B2C-8A5A-417A-9E79-184B7E6BF13C}"/>
              </a:ext>
            </a:extLst>
          </p:cNvPr>
          <p:cNvSpPr/>
          <p:nvPr/>
        </p:nvSpPr>
        <p:spPr>
          <a:xfrm>
            <a:off x="6551685" y="3998748"/>
            <a:ext cx="1812036" cy="836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Electricity loss in transmission network</a:t>
            </a:r>
          </a:p>
        </p:txBody>
      </p:sp>
      <p:cxnSp>
        <p:nvCxnSpPr>
          <p:cNvPr id="13" name="Straight Arrow Connector 12">
            <a:extLst>
              <a:ext uri="{FF2B5EF4-FFF2-40B4-BE49-F238E27FC236}">
                <a16:creationId xmlns:a16="http://schemas.microsoft.com/office/drawing/2014/main" id="{D5B59078-EDF9-4C57-A77C-28360BB0A601}"/>
              </a:ext>
            </a:extLst>
          </p:cNvPr>
          <p:cNvCxnSpPr>
            <a:stCxn id="4" idx="2"/>
            <a:endCxn id="7" idx="0"/>
          </p:cNvCxnSpPr>
          <p:nvPr/>
        </p:nvCxnSpPr>
        <p:spPr>
          <a:xfrm>
            <a:off x="4421131" y="2333530"/>
            <a:ext cx="0" cy="8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2A1C8F7-CE82-422A-A812-BD4017F2A8D4}"/>
              </a:ext>
            </a:extLst>
          </p:cNvPr>
          <p:cNvCxnSpPr>
            <a:stCxn id="10" idx="1"/>
            <a:endCxn id="7" idx="0"/>
          </p:cNvCxnSpPr>
          <p:nvPr/>
        </p:nvCxnSpPr>
        <p:spPr>
          <a:xfrm rot="10800000" flipV="1">
            <a:off x="4421131" y="2728845"/>
            <a:ext cx="2130554" cy="41817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9BFCF8-2FDB-400A-BC78-3D209F9906B1}"/>
              </a:ext>
            </a:extLst>
          </p:cNvPr>
          <p:cNvCxnSpPr>
            <a:stCxn id="7" idx="2"/>
            <a:endCxn id="8" idx="0"/>
          </p:cNvCxnSpPr>
          <p:nvPr/>
        </p:nvCxnSpPr>
        <p:spPr>
          <a:xfrm>
            <a:off x="4421131" y="3983383"/>
            <a:ext cx="0" cy="9235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4113EDF-1388-4921-BC8F-D4E571DBECA1}"/>
              </a:ext>
            </a:extLst>
          </p:cNvPr>
          <p:cNvCxnSpPr>
            <a:stCxn id="11" idx="1"/>
            <a:endCxn id="8" idx="0"/>
          </p:cNvCxnSpPr>
          <p:nvPr/>
        </p:nvCxnSpPr>
        <p:spPr>
          <a:xfrm rot="10800000" flipV="1">
            <a:off x="4421131" y="4416926"/>
            <a:ext cx="2130554" cy="48999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00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82FD-44A7-4002-969A-EA33C7086FF0}"/>
              </a:ext>
            </a:extLst>
          </p:cNvPr>
          <p:cNvSpPr>
            <a:spLocks noGrp="1"/>
          </p:cNvSpPr>
          <p:nvPr>
            <p:ph type="title"/>
          </p:nvPr>
        </p:nvSpPr>
        <p:spPr/>
        <p:txBody>
          <a:bodyPr/>
          <a:lstStyle/>
          <a:p>
            <a:r>
              <a:rPr lang="en-GB" dirty="0"/>
              <a:t>Example of calculation logic</a:t>
            </a:r>
          </a:p>
        </p:txBody>
      </p:sp>
      <p:pic>
        <p:nvPicPr>
          <p:cNvPr id="5" name="Content Placeholder 4" descr="Graphical user interface, table&#10;&#10;Description automatically generated">
            <a:extLst>
              <a:ext uri="{FF2B5EF4-FFF2-40B4-BE49-F238E27FC236}">
                <a16:creationId xmlns:a16="http://schemas.microsoft.com/office/drawing/2014/main" id="{55218EF6-54A7-4FA9-A42A-27B00064E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1253"/>
            <a:ext cx="10515600" cy="3576399"/>
          </a:xfrm>
        </p:spPr>
      </p:pic>
    </p:spTree>
    <p:extLst>
      <p:ext uri="{BB962C8B-B14F-4D97-AF65-F5344CB8AC3E}">
        <p14:creationId xmlns:p14="http://schemas.microsoft.com/office/powerpoint/2010/main" val="2196570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82FD-44A7-4002-969A-EA33C7086FF0}"/>
              </a:ext>
            </a:extLst>
          </p:cNvPr>
          <p:cNvSpPr>
            <a:spLocks noGrp="1"/>
          </p:cNvSpPr>
          <p:nvPr>
            <p:ph type="title"/>
          </p:nvPr>
        </p:nvSpPr>
        <p:spPr>
          <a:xfrm>
            <a:off x="687046" y="582175"/>
            <a:ext cx="10515600" cy="1325563"/>
          </a:xfrm>
        </p:spPr>
        <p:txBody>
          <a:bodyPr/>
          <a:lstStyle/>
          <a:p>
            <a:r>
              <a:rPr lang="en-GB" dirty="0"/>
              <a:t>Example of calculation logic</a:t>
            </a:r>
          </a:p>
        </p:txBody>
      </p:sp>
      <p:sp>
        <p:nvSpPr>
          <p:cNvPr id="6" name="Rectangle: Rounded Corners 5">
            <a:extLst>
              <a:ext uri="{FF2B5EF4-FFF2-40B4-BE49-F238E27FC236}">
                <a16:creationId xmlns:a16="http://schemas.microsoft.com/office/drawing/2014/main" id="{D0A81BCA-16CE-4040-B210-17D12ADC99F4}"/>
              </a:ext>
            </a:extLst>
          </p:cNvPr>
          <p:cNvSpPr/>
          <p:nvPr/>
        </p:nvSpPr>
        <p:spPr>
          <a:xfrm>
            <a:off x="3092474" y="2460022"/>
            <a:ext cx="1600200"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Level of ambition for capacity (GW)</a:t>
            </a:r>
          </a:p>
        </p:txBody>
      </p:sp>
      <p:sp>
        <p:nvSpPr>
          <p:cNvPr id="7" name="Rectangle: Rounded Corners 6">
            <a:extLst>
              <a:ext uri="{FF2B5EF4-FFF2-40B4-BE49-F238E27FC236}">
                <a16:creationId xmlns:a16="http://schemas.microsoft.com/office/drawing/2014/main" id="{146A01C2-3763-486B-81A1-F84A26597DE3}"/>
              </a:ext>
            </a:extLst>
          </p:cNvPr>
          <p:cNvSpPr/>
          <p:nvPr/>
        </p:nvSpPr>
        <p:spPr>
          <a:xfrm>
            <a:off x="5430290" y="2460022"/>
            <a:ext cx="1600200"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Unit conversion to </a:t>
            </a:r>
            <a:r>
              <a:rPr lang="en-GB" sz="1600" dirty="0" err="1"/>
              <a:t>TWh</a:t>
            </a:r>
            <a:endParaRPr lang="en-GB" sz="1600" dirty="0"/>
          </a:p>
        </p:txBody>
      </p:sp>
      <p:sp>
        <p:nvSpPr>
          <p:cNvPr id="8" name="Rectangle: Rounded Corners 7">
            <a:extLst>
              <a:ext uri="{FF2B5EF4-FFF2-40B4-BE49-F238E27FC236}">
                <a16:creationId xmlns:a16="http://schemas.microsoft.com/office/drawing/2014/main" id="{77DDA7DD-35D8-440A-A630-0D58225F819E}"/>
              </a:ext>
            </a:extLst>
          </p:cNvPr>
          <p:cNvSpPr/>
          <p:nvPr/>
        </p:nvSpPr>
        <p:spPr>
          <a:xfrm>
            <a:off x="7667522" y="2460022"/>
            <a:ext cx="1600200"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Time share for winter/summer</a:t>
            </a:r>
          </a:p>
        </p:txBody>
      </p:sp>
      <p:sp>
        <p:nvSpPr>
          <p:cNvPr id="9" name="Rectangle: Rounded Corners 8">
            <a:extLst>
              <a:ext uri="{FF2B5EF4-FFF2-40B4-BE49-F238E27FC236}">
                <a16:creationId xmlns:a16="http://schemas.microsoft.com/office/drawing/2014/main" id="{D6B52E0C-AB3D-4AA0-8D7A-2D6597B612F6}"/>
              </a:ext>
            </a:extLst>
          </p:cNvPr>
          <p:cNvSpPr/>
          <p:nvPr/>
        </p:nvSpPr>
        <p:spPr>
          <a:xfrm>
            <a:off x="9904754" y="2460022"/>
            <a:ext cx="1600200"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Load factor for winter/summer</a:t>
            </a:r>
          </a:p>
        </p:txBody>
      </p:sp>
      <p:sp>
        <p:nvSpPr>
          <p:cNvPr id="10" name="Rectangle: Rounded Corners 9">
            <a:extLst>
              <a:ext uri="{FF2B5EF4-FFF2-40B4-BE49-F238E27FC236}">
                <a16:creationId xmlns:a16="http://schemas.microsoft.com/office/drawing/2014/main" id="{AA07713F-0110-46D4-AA57-988E8905DC89}"/>
              </a:ext>
            </a:extLst>
          </p:cNvPr>
          <p:cNvSpPr/>
          <p:nvPr/>
        </p:nvSpPr>
        <p:spPr>
          <a:xfrm>
            <a:off x="6143522" y="4335780"/>
            <a:ext cx="2447544"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Maximum electricity generation in winter/summer (GW)</a:t>
            </a:r>
          </a:p>
        </p:txBody>
      </p:sp>
      <p:sp>
        <p:nvSpPr>
          <p:cNvPr id="11" name="Multiplication Sign 10">
            <a:extLst>
              <a:ext uri="{FF2B5EF4-FFF2-40B4-BE49-F238E27FC236}">
                <a16:creationId xmlns:a16="http://schemas.microsoft.com/office/drawing/2014/main" id="{DD804AE2-0D3C-4D5B-9AF6-8951C2C21D61}"/>
              </a:ext>
            </a:extLst>
          </p:cNvPr>
          <p:cNvSpPr/>
          <p:nvPr/>
        </p:nvSpPr>
        <p:spPr>
          <a:xfrm>
            <a:off x="4866410" y="2743200"/>
            <a:ext cx="36576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5AC39395-1B27-496C-A822-A7161CA7C24C}"/>
              </a:ext>
            </a:extLst>
          </p:cNvPr>
          <p:cNvSpPr/>
          <p:nvPr/>
        </p:nvSpPr>
        <p:spPr>
          <a:xfrm>
            <a:off x="7184414" y="2743200"/>
            <a:ext cx="36576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89E8CC51-221E-4CD3-B685-4BB0812BF795}"/>
              </a:ext>
            </a:extLst>
          </p:cNvPr>
          <p:cNvSpPr/>
          <p:nvPr/>
        </p:nvSpPr>
        <p:spPr>
          <a:xfrm>
            <a:off x="9403358" y="2743200"/>
            <a:ext cx="36576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CCC87EF6-0AEF-4787-8764-7B650AA6C02F}"/>
              </a:ext>
            </a:extLst>
          </p:cNvPr>
          <p:cNvSpPr/>
          <p:nvPr/>
        </p:nvSpPr>
        <p:spPr>
          <a:xfrm>
            <a:off x="7184414" y="3538729"/>
            <a:ext cx="365760" cy="530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B9A0A52-F44E-4B5D-BE36-7AECE8CF6495}"/>
              </a:ext>
            </a:extLst>
          </p:cNvPr>
          <p:cNvSpPr txBox="1"/>
          <p:nvPr/>
        </p:nvSpPr>
        <p:spPr>
          <a:xfrm>
            <a:off x="687046" y="2364939"/>
            <a:ext cx="1952522" cy="2585323"/>
          </a:xfrm>
          <a:prstGeom prst="rect">
            <a:avLst/>
          </a:prstGeom>
          <a:noFill/>
        </p:spPr>
        <p:txBody>
          <a:bodyPr wrap="none" rtlCol="0">
            <a:spAutoFit/>
          </a:bodyPr>
          <a:lstStyle/>
          <a:p>
            <a:pPr marL="285750" indent="-285750">
              <a:buFont typeface="Arial" panose="020B0604020202020204" pitchFamily="34" charset="0"/>
              <a:buChar char="•"/>
            </a:pPr>
            <a:r>
              <a:rPr lang="en-GB" dirty="0"/>
              <a:t>Biomass CCS</a:t>
            </a:r>
          </a:p>
          <a:p>
            <a:pPr marL="285750" indent="-285750">
              <a:buFont typeface="Arial" panose="020B0604020202020204" pitchFamily="34" charset="0"/>
              <a:buChar char="•"/>
            </a:pPr>
            <a:r>
              <a:rPr lang="en-GB" dirty="0"/>
              <a:t>Nuclear</a:t>
            </a:r>
          </a:p>
          <a:p>
            <a:pPr marL="285750" indent="-285750">
              <a:buFont typeface="Arial" panose="020B0604020202020204" pitchFamily="34" charset="0"/>
              <a:buChar char="•"/>
            </a:pPr>
            <a:r>
              <a:rPr lang="en-GB" dirty="0"/>
              <a:t>Wind (onshore)</a:t>
            </a:r>
          </a:p>
          <a:p>
            <a:pPr marL="285750" indent="-285750">
              <a:buFont typeface="Arial" panose="020B0604020202020204" pitchFamily="34" charset="0"/>
              <a:buChar char="•"/>
            </a:pPr>
            <a:r>
              <a:rPr lang="en-GB" dirty="0"/>
              <a:t>Wind (offshore)</a:t>
            </a:r>
          </a:p>
          <a:p>
            <a:pPr marL="285750" indent="-285750">
              <a:buFont typeface="Arial" panose="020B0604020202020204" pitchFamily="34" charset="0"/>
              <a:buChar char="•"/>
            </a:pPr>
            <a:r>
              <a:rPr lang="en-GB" dirty="0"/>
              <a:t>Solar PV</a:t>
            </a:r>
          </a:p>
          <a:p>
            <a:pPr marL="285750" indent="-285750">
              <a:buFont typeface="Arial" panose="020B0604020202020204" pitchFamily="34" charset="0"/>
              <a:buChar char="•"/>
            </a:pPr>
            <a:r>
              <a:rPr lang="en-GB" dirty="0"/>
              <a:t>Tidal Stream</a:t>
            </a:r>
          </a:p>
          <a:p>
            <a:pPr marL="285750" indent="-285750">
              <a:buFont typeface="Arial" panose="020B0604020202020204" pitchFamily="34" charset="0"/>
              <a:buChar char="•"/>
            </a:pPr>
            <a:r>
              <a:rPr lang="en-GB" dirty="0"/>
              <a:t>Tidal Range</a:t>
            </a:r>
          </a:p>
          <a:p>
            <a:pPr marL="285750" indent="-285750">
              <a:buFont typeface="Arial" panose="020B0604020202020204" pitchFamily="34" charset="0"/>
              <a:buChar char="•"/>
            </a:pPr>
            <a:r>
              <a:rPr lang="en-GB" dirty="0"/>
              <a:t>Wave</a:t>
            </a:r>
          </a:p>
          <a:p>
            <a:pPr marL="285750" indent="-285750">
              <a:buFont typeface="Arial" panose="020B0604020202020204" pitchFamily="34" charset="0"/>
              <a:buChar char="•"/>
            </a:pPr>
            <a:r>
              <a:rPr lang="en-GB" dirty="0"/>
              <a:t>Gas CCS</a:t>
            </a:r>
          </a:p>
        </p:txBody>
      </p:sp>
    </p:spTree>
    <p:extLst>
      <p:ext uri="{BB962C8B-B14F-4D97-AF65-F5344CB8AC3E}">
        <p14:creationId xmlns:p14="http://schemas.microsoft.com/office/powerpoint/2010/main" val="2979600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D3C5-AF5E-47A8-9F8D-7FEF3B1DC8BD}"/>
              </a:ext>
            </a:extLst>
          </p:cNvPr>
          <p:cNvSpPr>
            <a:spLocks noGrp="1"/>
          </p:cNvSpPr>
          <p:nvPr>
            <p:ph type="title"/>
          </p:nvPr>
        </p:nvSpPr>
        <p:spPr/>
        <p:txBody>
          <a:bodyPr/>
          <a:lstStyle/>
          <a:p>
            <a:r>
              <a:rPr lang="en-GB" dirty="0"/>
              <a:t>Emissions from the electricity generation</a:t>
            </a:r>
          </a:p>
        </p:txBody>
      </p:sp>
      <p:pic>
        <p:nvPicPr>
          <p:cNvPr id="5" name="Content Placeholder 4" descr="Graphical user interface, application&#10;&#10;Description automatically generated">
            <a:extLst>
              <a:ext uri="{FF2B5EF4-FFF2-40B4-BE49-F238E27FC236}">
                <a16:creationId xmlns:a16="http://schemas.microsoft.com/office/drawing/2014/main" id="{3F32B031-79BA-44AC-A479-07A4C5D5D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4674"/>
            <a:ext cx="10515600" cy="3291601"/>
          </a:xfrm>
        </p:spPr>
      </p:pic>
    </p:spTree>
    <p:extLst>
      <p:ext uri="{BB962C8B-B14F-4D97-AF65-F5344CB8AC3E}">
        <p14:creationId xmlns:p14="http://schemas.microsoft.com/office/powerpoint/2010/main" val="3953264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E04456F-9A61-4E35-AF61-C4CB367CFDBC}"/>
              </a:ext>
            </a:extLst>
          </p:cNvPr>
          <p:cNvSpPr/>
          <p:nvPr/>
        </p:nvSpPr>
        <p:spPr>
          <a:xfrm>
            <a:off x="2148840" y="2383123"/>
            <a:ext cx="5074920" cy="13255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7AD3C5-AF5E-47A8-9F8D-7FEF3B1DC8BD}"/>
              </a:ext>
            </a:extLst>
          </p:cNvPr>
          <p:cNvSpPr>
            <a:spLocks noGrp="1"/>
          </p:cNvSpPr>
          <p:nvPr>
            <p:ph type="title"/>
          </p:nvPr>
        </p:nvSpPr>
        <p:spPr/>
        <p:txBody>
          <a:bodyPr/>
          <a:lstStyle/>
          <a:p>
            <a:r>
              <a:rPr lang="en-GB" dirty="0"/>
              <a:t>Emissions from the electricity generation</a:t>
            </a:r>
          </a:p>
        </p:txBody>
      </p:sp>
      <p:sp>
        <p:nvSpPr>
          <p:cNvPr id="6" name="Rectangle: Rounded Corners 5">
            <a:extLst>
              <a:ext uri="{FF2B5EF4-FFF2-40B4-BE49-F238E27FC236}">
                <a16:creationId xmlns:a16="http://schemas.microsoft.com/office/drawing/2014/main" id="{F97910D9-4140-4340-8D2D-CBC68EE067D3}"/>
              </a:ext>
            </a:extLst>
          </p:cNvPr>
          <p:cNvSpPr/>
          <p:nvPr/>
        </p:nvSpPr>
        <p:spPr>
          <a:xfrm>
            <a:off x="2304288" y="2512091"/>
            <a:ext cx="1847088" cy="102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Fuel used for electricity generation</a:t>
            </a:r>
          </a:p>
        </p:txBody>
      </p:sp>
      <p:sp>
        <p:nvSpPr>
          <p:cNvPr id="7" name="Rectangle: Rounded Corners 6">
            <a:extLst>
              <a:ext uri="{FF2B5EF4-FFF2-40B4-BE49-F238E27FC236}">
                <a16:creationId xmlns:a16="http://schemas.microsoft.com/office/drawing/2014/main" id="{64EDCB8B-9C7D-4B6D-87A5-0754DBD42868}"/>
              </a:ext>
            </a:extLst>
          </p:cNvPr>
          <p:cNvSpPr/>
          <p:nvPr/>
        </p:nvSpPr>
        <p:spPr>
          <a:xfrm>
            <a:off x="5218176" y="2512091"/>
            <a:ext cx="1847088" cy="102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Emission factor for the fuel used</a:t>
            </a:r>
          </a:p>
        </p:txBody>
      </p:sp>
      <p:sp>
        <p:nvSpPr>
          <p:cNvPr id="8" name="Rectangle: Rounded Corners 7">
            <a:extLst>
              <a:ext uri="{FF2B5EF4-FFF2-40B4-BE49-F238E27FC236}">
                <a16:creationId xmlns:a16="http://schemas.microsoft.com/office/drawing/2014/main" id="{D274C5B4-0866-40BE-88D0-3F001E846C48}"/>
              </a:ext>
            </a:extLst>
          </p:cNvPr>
          <p:cNvSpPr/>
          <p:nvPr/>
        </p:nvSpPr>
        <p:spPr>
          <a:xfrm>
            <a:off x="8253986" y="2533840"/>
            <a:ext cx="1847088" cy="102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Emission captured by CCS</a:t>
            </a:r>
          </a:p>
        </p:txBody>
      </p:sp>
      <p:sp>
        <p:nvSpPr>
          <p:cNvPr id="10" name="Multiplication Sign 9">
            <a:extLst>
              <a:ext uri="{FF2B5EF4-FFF2-40B4-BE49-F238E27FC236}">
                <a16:creationId xmlns:a16="http://schemas.microsoft.com/office/drawing/2014/main" id="{CE155334-3F0A-45B0-A5F6-D290F179FF41}"/>
              </a:ext>
            </a:extLst>
          </p:cNvPr>
          <p:cNvSpPr/>
          <p:nvPr/>
        </p:nvSpPr>
        <p:spPr>
          <a:xfrm>
            <a:off x="4488181" y="2812891"/>
            <a:ext cx="551688" cy="53035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inus Sign 10">
            <a:extLst>
              <a:ext uri="{FF2B5EF4-FFF2-40B4-BE49-F238E27FC236}">
                <a16:creationId xmlns:a16="http://schemas.microsoft.com/office/drawing/2014/main" id="{86B03562-5AA3-4276-8A4F-1A550503864E}"/>
              </a:ext>
            </a:extLst>
          </p:cNvPr>
          <p:cNvSpPr/>
          <p:nvPr/>
        </p:nvSpPr>
        <p:spPr>
          <a:xfrm>
            <a:off x="7481317" y="2758979"/>
            <a:ext cx="515112" cy="58426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54E5FD4-FC16-4D07-87C6-F3B5BD89C337}"/>
              </a:ext>
            </a:extLst>
          </p:cNvPr>
          <p:cNvSpPr/>
          <p:nvPr/>
        </p:nvSpPr>
        <p:spPr>
          <a:xfrm>
            <a:off x="4968242" y="4776977"/>
            <a:ext cx="2674621" cy="996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Emission from electricity generation with a technology</a:t>
            </a:r>
          </a:p>
        </p:txBody>
      </p:sp>
      <p:sp>
        <p:nvSpPr>
          <p:cNvPr id="13" name="Arrow: Down 12">
            <a:extLst>
              <a:ext uri="{FF2B5EF4-FFF2-40B4-BE49-F238E27FC236}">
                <a16:creationId xmlns:a16="http://schemas.microsoft.com/office/drawing/2014/main" id="{D7EACDD8-0251-4811-B486-6381107189D1}"/>
              </a:ext>
            </a:extLst>
          </p:cNvPr>
          <p:cNvSpPr/>
          <p:nvPr/>
        </p:nvSpPr>
        <p:spPr>
          <a:xfrm>
            <a:off x="6086856" y="3977035"/>
            <a:ext cx="451104" cy="588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7AE6674-0397-4B33-9019-410251D5A80F}"/>
              </a:ext>
            </a:extLst>
          </p:cNvPr>
          <p:cNvSpPr txBox="1"/>
          <p:nvPr/>
        </p:nvSpPr>
        <p:spPr>
          <a:xfrm>
            <a:off x="10176775" y="2587501"/>
            <a:ext cx="1653017" cy="646331"/>
          </a:xfrm>
          <a:prstGeom prst="rect">
            <a:avLst/>
          </a:prstGeom>
          <a:noFill/>
        </p:spPr>
        <p:txBody>
          <a:bodyPr wrap="none" rtlCol="0">
            <a:spAutoFit/>
          </a:bodyPr>
          <a:lstStyle/>
          <a:p>
            <a:pPr marL="285750" indent="-285750">
              <a:buFont typeface="Arial" panose="020B0604020202020204" pitchFamily="34" charset="0"/>
              <a:buChar char="•"/>
            </a:pPr>
            <a:r>
              <a:rPr lang="en-GB" dirty="0"/>
              <a:t>Biomass CCS</a:t>
            </a:r>
          </a:p>
          <a:p>
            <a:pPr marL="285750" indent="-285750">
              <a:buFont typeface="Arial" panose="020B0604020202020204" pitchFamily="34" charset="0"/>
              <a:buChar char="•"/>
            </a:pPr>
            <a:r>
              <a:rPr lang="en-GB" dirty="0"/>
              <a:t>Gas CCS</a:t>
            </a:r>
          </a:p>
        </p:txBody>
      </p:sp>
      <p:sp>
        <p:nvSpPr>
          <p:cNvPr id="15" name="TextBox 14">
            <a:extLst>
              <a:ext uri="{FF2B5EF4-FFF2-40B4-BE49-F238E27FC236}">
                <a16:creationId xmlns:a16="http://schemas.microsoft.com/office/drawing/2014/main" id="{07408B9F-319D-4661-B750-FD548D536D91}"/>
              </a:ext>
            </a:extLst>
          </p:cNvPr>
          <p:cNvSpPr txBox="1"/>
          <p:nvPr/>
        </p:nvSpPr>
        <p:spPr>
          <a:xfrm>
            <a:off x="707671" y="2407094"/>
            <a:ext cx="1247457" cy="2308324"/>
          </a:xfrm>
          <a:prstGeom prst="rect">
            <a:avLst/>
          </a:prstGeom>
          <a:noFill/>
        </p:spPr>
        <p:txBody>
          <a:bodyPr wrap="none" rtlCol="0">
            <a:spAutoFit/>
          </a:bodyPr>
          <a:lstStyle/>
          <a:p>
            <a:pPr marL="285750" indent="-285750">
              <a:buFont typeface="Arial" panose="020B0604020202020204" pitchFamily="34" charset="0"/>
              <a:buChar char="•"/>
            </a:pPr>
            <a:r>
              <a:rPr lang="en-GB" dirty="0"/>
              <a:t>Nuclear</a:t>
            </a:r>
          </a:p>
          <a:p>
            <a:pPr marL="285750" indent="-285750">
              <a:buFont typeface="Arial" panose="020B0604020202020204" pitchFamily="34" charset="0"/>
              <a:buChar char="•"/>
            </a:pPr>
            <a:r>
              <a:rPr lang="en-GB" dirty="0"/>
              <a:t>Hydro</a:t>
            </a:r>
          </a:p>
          <a:p>
            <a:pPr marL="285750" indent="-285750">
              <a:buFont typeface="Arial" panose="020B0604020202020204" pitchFamily="34" charset="0"/>
              <a:buChar char="•"/>
            </a:pPr>
            <a:r>
              <a:rPr lang="en-GB" dirty="0"/>
              <a:t>Solar </a:t>
            </a:r>
          </a:p>
          <a:p>
            <a:pPr marL="285750" indent="-285750">
              <a:buFont typeface="Arial" panose="020B0604020202020204" pitchFamily="34" charset="0"/>
              <a:buChar char="•"/>
            </a:pPr>
            <a:r>
              <a:rPr lang="en-GB" dirty="0"/>
              <a:t>Tidal</a:t>
            </a:r>
          </a:p>
          <a:p>
            <a:pPr marL="285750" indent="-285750">
              <a:buFont typeface="Arial" panose="020B0604020202020204" pitchFamily="34" charset="0"/>
              <a:buChar char="•"/>
            </a:pPr>
            <a:r>
              <a:rPr lang="en-GB" dirty="0"/>
              <a:t>Wave</a:t>
            </a:r>
          </a:p>
          <a:p>
            <a:pPr marL="285750" indent="-285750">
              <a:buFont typeface="Arial" panose="020B0604020202020204" pitchFamily="34" charset="0"/>
              <a:buChar char="•"/>
            </a:pPr>
            <a:r>
              <a:rPr lang="en-GB" dirty="0"/>
              <a:t>Biomass</a:t>
            </a:r>
          </a:p>
          <a:p>
            <a:pPr marL="285750" indent="-285750">
              <a:buFont typeface="Arial" panose="020B0604020202020204" pitchFamily="34" charset="0"/>
              <a:buChar char="•"/>
            </a:pPr>
            <a:r>
              <a:rPr lang="en-GB" dirty="0"/>
              <a:t>Coal</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63036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A81B-7550-4F5F-84C6-E2E8655603DE}"/>
              </a:ext>
            </a:extLst>
          </p:cNvPr>
          <p:cNvSpPr>
            <a:spLocks noGrp="1"/>
          </p:cNvSpPr>
          <p:nvPr>
            <p:ph type="title"/>
          </p:nvPr>
        </p:nvSpPr>
        <p:spPr/>
        <p:txBody>
          <a:bodyPr/>
          <a:lstStyle/>
          <a:p>
            <a:r>
              <a:rPr lang="en-GB" dirty="0"/>
              <a:t>Levers for this sector</a:t>
            </a:r>
          </a:p>
        </p:txBody>
      </p:sp>
      <p:graphicFrame>
        <p:nvGraphicFramePr>
          <p:cNvPr id="4" name="Table 4">
            <a:extLst>
              <a:ext uri="{FF2B5EF4-FFF2-40B4-BE49-F238E27FC236}">
                <a16:creationId xmlns:a16="http://schemas.microsoft.com/office/drawing/2014/main" id="{A4B9184A-5FA5-4B14-B5FC-D0C787D67BE4}"/>
              </a:ext>
            </a:extLst>
          </p:cNvPr>
          <p:cNvGraphicFramePr>
            <a:graphicFrameLocks noGrp="1"/>
          </p:cNvGraphicFramePr>
          <p:nvPr>
            <p:ph idx="1"/>
            <p:extLst>
              <p:ext uri="{D42A27DB-BD31-4B8C-83A1-F6EECF244321}">
                <p14:modId xmlns:p14="http://schemas.microsoft.com/office/powerpoint/2010/main" val="4234810752"/>
              </p:ext>
            </p:extLst>
          </p:nvPr>
        </p:nvGraphicFramePr>
        <p:xfrm>
          <a:off x="838200" y="1292964"/>
          <a:ext cx="10515600" cy="49479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228000567"/>
                    </a:ext>
                  </a:extLst>
                </a:gridCol>
                <a:gridCol w="1752600">
                  <a:extLst>
                    <a:ext uri="{9D8B030D-6E8A-4147-A177-3AD203B41FA5}">
                      <a16:colId xmlns:a16="http://schemas.microsoft.com/office/drawing/2014/main" val="2474390128"/>
                    </a:ext>
                  </a:extLst>
                </a:gridCol>
                <a:gridCol w="1752600">
                  <a:extLst>
                    <a:ext uri="{9D8B030D-6E8A-4147-A177-3AD203B41FA5}">
                      <a16:colId xmlns:a16="http://schemas.microsoft.com/office/drawing/2014/main" val="3096407293"/>
                    </a:ext>
                  </a:extLst>
                </a:gridCol>
                <a:gridCol w="1752600">
                  <a:extLst>
                    <a:ext uri="{9D8B030D-6E8A-4147-A177-3AD203B41FA5}">
                      <a16:colId xmlns:a16="http://schemas.microsoft.com/office/drawing/2014/main" val="1042534402"/>
                    </a:ext>
                  </a:extLst>
                </a:gridCol>
                <a:gridCol w="1752600">
                  <a:extLst>
                    <a:ext uri="{9D8B030D-6E8A-4147-A177-3AD203B41FA5}">
                      <a16:colId xmlns:a16="http://schemas.microsoft.com/office/drawing/2014/main" val="3174563125"/>
                    </a:ext>
                  </a:extLst>
                </a:gridCol>
                <a:gridCol w="1752600">
                  <a:extLst>
                    <a:ext uri="{9D8B030D-6E8A-4147-A177-3AD203B41FA5}">
                      <a16:colId xmlns:a16="http://schemas.microsoft.com/office/drawing/2014/main" val="3220072565"/>
                    </a:ext>
                  </a:extLst>
                </a:gridCol>
              </a:tblGrid>
              <a:tr h="370840">
                <a:tc>
                  <a:txBody>
                    <a:bodyPr/>
                    <a:lstStyle/>
                    <a:p>
                      <a:r>
                        <a:rPr lang="en-GB" sz="1600" dirty="0"/>
                        <a:t>Levers</a:t>
                      </a:r>
                    </a:p>
                  </a:txBody>
                  <a:tcPr/>
                </a:tc>
                <a:tc>
                  <a:txBody>
                    <a:bodyPr/>
                    <a:lstStyle/>
                    <a:p>
                      <a:r>
                        <a:rPr lang="en-GB" sz="1600" dirty="0"/>
                        <a:t>Base Year</a:t>
                      </a:r>
                    </a:p>
                  </a:txBody>
                  <a:tcPr/>
                </a:tc>
                <a:tc>
                  <a:txBody>
                    <a:bodyPr/>
                    <a:lstStyle/>
                    <a:p>
                      <a:r>
                        <a:rPr lang="en-GB" sz="1600" dirty="0"/>
                        <a:t>Level 1 (GW)</a:t>
                      </a:r>
                    </a:p>
                  </a:txBody>
                  <a:tcPr/>
                </a:tc>
                <a:tc>
                  <a:txBody>
                    <a:bodyPr/>
                    <a:lstStyle/>
                    <a:p>
                      <a:r>
                        <a:rPr lang="en-GB" sz="1600" dirty="0"/>
                        <a:t>Level 2 (GW)</a:t>
                      </a:r>
                    </a:p>
                  </a:txBody>
                  <a:tcPr/>
                </a:tc>
                <a:tc>
                  <a:txBody>
                    <a:bodyPr/>
                    <a:lstStyle/>
                    <a:p>
                      <a:r>
                        <a:rPr lang="en-GB" sz="1600" dirty="0"/>
                        <a:t>Level 3 (GW)</a:t>
                      </a:r>
                    </a:p>
                  </a:txBody>
                  <a:tcPr/>
                </a:tc>
                <a:tc>
                  <a:txBody>
                    <a:bodyPr/>
                    <a:lstStyle/>
                    <a:p>
                      <a:r>
                        <a:rPr lang="en-GB" sz="1600" dirty="0"/>
                        <a:t>Level 4 (GW)</a:t>
                      </a:r>
                    </a:p>
                  </a:txBody>
                  <a:tcPr/>
                </a:tc>
                <a:extLst>
                  <a:ext uri="{0D108BD9-81ED-4DB2-BD59-A6C34878D82A}">
                    <a16:rowId xmlns:a16="http://schemas.microsoft.com/office/drawing/2014/main" val="3660716704"/>
                  </a:ext>
                </a:extLst>
              </a:tr>
              <a:tr h="370840">
                <a:tc>
                  <a:txBody>
                    <a:bodyPr/>
                    <a:lstStyle/>
                    <a:p>
                      <a:r>
                        <a:rPr lang="en-GB" sz="1600" dirty="0"/>
                        <a:t>Seasonal Storage</a:t>
                      </a:r>
                    </a:p>
                  </a:txBody>
                  <a:tcPr/>
                </a:tc>
                <a:tc>
                  <a:txBody>
                    <a:bodyPr/>
                    <a:lstStyle/>
                    <a:p>
                      <a:endParaRPr lang="en-GB" sz="1600" dirty="0"/>
                    </a:p>
                  </a:txBody>
                  <a:tcPr/>
                </a:tc>
                <a:tc>
                  <a:txBody>
                    <a:bodyPr/>
                    <a:lstStyle/>
                    <a:p>
                      <a:r>
                        <a:rPr lang="en-GB" sz="1600" dirty="0"/>
                        <a:t>0 </a:t>
                      </a:r>
                      <a:r>
                        <a:rPr lang="en-GB" sz="1600" dirty="0" err="1"/>
                        <a:t>TWh</a:t>
                      </a:r>
                      <a:endParaRPr lang="en-GB" sz="1600" dirty="0"/>
                    </a:p>
                  </a:txBody>
                  <a:tcPr/>
                </a:tc>
                <a:tc>
                  <a:txBody>
                    <a:bodyPr/>
                    <a:lstStyle/>
                    <a:p>
                      <a:r>
                        <a:rPr lang="en-GB" sz="1600" dirty="0"/>
                        <a:t>15 </a:t>
                      </a:r>
                      <a:r>
                        <a:rPr lang="en-GB" sz="1600" dirty="0" err="1"/>
                        <a:t>TWh</a:t>
                      </a:r>
                      <a:endParaRPr lang="en-GB" sz="1600" dirty="0"/>
                    </a:p>
                  </a:txBody>
                  <a:tcPr/>
                </a:tc>
                <a:tc>
                  <a:txBody>
                    <a:bodyPr/>
                    <a:lstStyle/>
                    <a:p>
                      <a:r>
                        <a:rPr lang="en-GB" sz="1600" dirty="0"/>
                        <a:t>30 </a:t>
                      </a:r>
                      <a:r>
                        <a:rPr lang="en-GB" sz="1600" dirty="0" err="1"/>
                        <a:t>TWh</a:t>
                      </a:r>
                      <a:endParaRPr lang="en-GB" sz="1600" dirty="0"/>
                    </a:p>
                  </a:txBody>
                  <a:tcPr/>
                </a:tc>
                <a:tc>
                  <a:txBody>
                    <a:bodyPr/>
                    <a:lstStyle/>
                    <a:p>
                      <a:r>
                        <a:rPr lang="en-GB" sz="1600" dirty="0"/>
                        <a:t>60 </a:t>
                      </a:r>
                      <a:r>
                        <a:rPr lang="en-GB" sz="1600" dirty="0" err="1"/>
                        <a:t>TWh</a:t>
                      </a:r>
                      <a:endParaRPr lang="en-GB" sz="1600" dirty="0"/>
                    </a:p>
                  </a:txBody>
                  <a:tcPr/>
                </a:tc>
                <a:extLst>
                  <a:ext uri="{0D108BD9-81ED-4DB2-BD59-A6C34878D82A}">
                    <a16:rowId xmlns:a16="http://schemas.microsoft.com/office/drawing/2014/main" val="289245677"/>
                  </a:ext>
                </a:extLst>
              </a:tr>
              <a:tr h="370840">
                <a:tc>
                  <a:txBody>
                    <a:bodyPr/>
                    <a:lstStyle/>
                    <a:p>
                      <a:r>
                        <a:rPr lang="en-GB" sz="1600" dirty="0"/>
                        <a:t>Short-term storage &amp; demand shifting</a:t>
                      </a:r>
                    </a:p>
                  </a:txBody>
                  <a:tcPr/>
                </a:tc>
                <a:tc>
                  <a:txBody>
                    <a:bodyPr/>
                    <a:lstStyle/>
                    <a:p>
                      <a:endParaRPr lang="en-GB" sz="1600" dirty="0"/>
                    </a:p>
                  </a:txBody>
                  <a:tcPr/>
                </a:tc>
                <a:tc>
                  <a:txBody>
                    <a:bodyPr/>
                    <a:lstStyle/>
                    <a:p>
                      <a:r>
                        <a:rPr lang="en-GB" sz="1600" dirty="0"/>
                        <a:t>5 </a:t>
                      </a:r>
                    </a:p>
                  </a:txBody>
                  <a:tcPr/>
                </a:tc>
                <a:tc>
                  <a:txBody>
                    <a:bodyPr/>
                    <a:lstStyle/>
                    <a:p>
                      <a:r>
                        <a:rPr lang="en-GB" sz="1600" dirty="0"/>
                        <a:t>25 </a:t>
                      </a:r>
                    </a:p>
                  </a:txBody>
                  <a:tcPr/>
                </a:tc>
                <a:tc>
                  <a:txBody>
                    <a:bodyPr/>
                    <a:lstStyle/>
                    <a:p>
                      <a:r>
                        <a:rPr lang="en-GB" sz="1600" dirty="0"/>
                        <a:t>50 </a:t>
                      </a:r>
                    </a:p>
                  </a:txBody>
                  <a:tcPr/>
                </a:tc>
                <a:tc>
                  <a:txBody>
                    <a:bodyPr/>
                    <a:lstStyle/>
                    <a:p>
                      <a:r>
                        <a:rPr lang="en-GB" sz="1600" dirty="0"/>
                        <a:t>100 </a:t>
                      </a:r>
                    </a:p>
                  </a:txBody>
                  <a:tcPr/>
                </a:tc>
                <a:extLst>
                  <a:ext uri="{0D108BD9-81ED-4DB2-BD59-A6C34878D82A}">
                    <a16:rowId xmlns:a16="http://schemas.microsoft.com/office/drawing/2014/main" val="397946112"/>
                  </a:ext>
                </a:extLst>
              </a:tr>
              <a:tr h="370840">
                <a:tc>
                  <a:txBody>
                    <a:bodyPr/>
                    <a:lstStyle/>
                    <a:p>
                      <a:r>
                        <a:rPr lang="en-GB" sz="1600" dirty="0"/>
                        <a:t>Interconnection</a:t>
                      </a:r>
                    </a:p>
                  </a:txBody>
                  <a:tcPr/>
                </a:tc>
                <a:tc>
                  <a:txBody>
                    <a:bodyPr/>
                    <a:lstStyle/>
                    <a:p>
                      <a:endParaRPr lang="en-GB" sz="1600" dirty="0"/>
                    </a:p>
                  </a:txBody>
                  <a:tcPr/>
                </a:tc>
                <a:tc>
                  <a:txBody>
                    <a:bodyPr/>
                    <a:lstStyle/>
                    <a:p>
                      <a:r>
                        <a:rPr lang="en-GB" sz="1600" dirty="0"/>
                        <a:t>6.5 </a:t>
                      </a:r>
                    </a:p>
                  </a:txBody>
                  <a:tcPr/>
                </a:tc>
                <a:tc>
                  <a:txBody>
                    <a:bodyPr/>
                    <a:lstStyle/>
                    <a:p>
                      <a:r>
                        <a:rPr lang="en-GB" sz="1600" dirty="0"/>
                        <a:t>9.0 </a:t>
                      </a:r>
                    </a:p>
                  </a:txBody>
                  <a:tcPr/>
                </a:tc>
                <a:tc>
                  <a:txBody>
                    <a:bodyPr/>
                    <a:lstStyle/>
                    <a:p>
                      <a:r>
                        <a:rPr lang="en-GB" sz="1600" dirty="0"/>
                        <a:t>14.5 </a:t>
                      </a:r>
                    </a:p>
                  </a:txBody>
                  <a:tcPr/>
                </a:tc>
                <a:tc>
                  <a:txBody>
                    <a:bodyPr/>
                    <a:lstStyle/>
                    <a:p>
                      <a:r>
                        <a:rPr lang="en-GB" sz="1600" dirty="0"/>
                        <a:t>20.0 </a:t>
                      </a:r>
                    </a:p>
                  </a:txBody>
                  <a:tcPr/>
                </a:tc>
                <a:extLst>
                  <a:ext uri="{0D108BD9-81ED-4DB2-BD59-A6C34878D82A}">
                    <a16:rowId xmlns:a16="http://schemas.microsoft.com/office/drawing/2014/main" val="3633603948"/>
                  </a:ext>
                </a:extLst>
              </a:tr>
              <a:tr h="370840">
                <a:tc>
                  <a:txBody>
                    <a:bodyPr/>
                    <a:lstStyle/>
                    <a:p>
                      <a:r>
                        <a:rPr lang="en-GB" sz="1600" dirty="0"/>
                        <a:t>Biomass with CCS</a:t>
                      </a:r>
                    </a:p>
                  </a:txBody>
                  <a:tcPr/>
                </a:tc>
                <a:tc>
                  <a:txBody>
                    <a:bodyPr/>
                    <a:lstStyle/>
                    <a:p>
                      <a:endParaRPr lang="en-GB" sz="1600" dirty="0"/>
                    </a:p>
                  </a:txBody>
                  <a:tcPr/>
                </a:tc>
                <a:tc>
                  <a:txBody>
                    <a:bodyPr/>
                    <a:lstStyle/>
                    <a:p>
                      <a:r>
                        <a:rPr lang="en-GB" sz="1600" dirty="0"/>
                        <a:t>0 </a:t>
                      </a:r>
                    </a:p>
                  </a:txBody>
                  <a:tcPr/>
                </a:tc>
                <a:tc>
                  <a:txBody>
                    <a:bodyPr/>
                    <a:lstStyle/>
                    <a:p>
                      <a:r>
                        <a:rPr lang="en-GB" sz="1600" dirty="0"/>
                        <a:t>5 </a:t>
                      </a:r>
                    </a:p>
                  </a:txBody>
                  <a:tcPr/>
                </a:tc>
                <a:tc>
                  <a:txBody>
                    <a:bodyPr/>
                    <a:lstStyle/>
                    <a:p>
                      <a:r>
                        <a:rPr lang="en-GB" sz="1600" dirty="0"/>
                        <a:t>10 </a:t>
                      </a:r>
                    </a:p>
                  </a:txBody>
                  <a:tcPr/>
                </a:tc>
                <a:tc>
                  <a:txBody>
                    <a:bodyPr/>
                    <a:lstStyle/>
                    <a:p>
                      <a:r>
                        <a:rPr lang="en-GB" sz="1600" dirty="0"/>
                        <a:t>15 </a:t>
                      </a:r>
                    </a:p>
                  </a:txBody>
                  <a:tcPr/>
                </a:tc>
                <a:extLst>
                  <a:ext uri="{0D108BD9-81ED-4DB2-BD59-A6C34878D82A}">
                    <a16:rowId xmlns:a16="http://schemas.microsoft.com/office/drawing/2014/main" val="2613402025"/>
                  </a:ext>
                </a:extLst>
              </a:tr>
              <a:tr h="370840">
                <a:tc>
                  <a:txBody>
                    <a:bodyPr/>
                    <a:lstStyle/>
                    <a:p>
                      <a:r>
                        <a:rPr lang="en-GB" sz="1600" dirty="0"/>
                        <a:t>Nuclear</a:t>
                      </a:r>
                    </a:p>
                  </a:txBody>
                  <a:tcPr/>
                </a:tc>
                <a:tc>
                  <a:txBody>
                    <a:bodyPr/>
                    <a:lstStyle/>
                    <a:p>
                      <a:endParaRPr lang="en-GB" sz="1600" dirty="0"/>
                    </a:p>
                  </a:txBody>
                  <a:tcPr/>
                </a:tc>
                <a:tc>
                  <a:txBody>
                    <a:bodyPr/>
                    <a:lstStyle/>
                    <a:p>
                      <a:r>
                        <a:rPr lang="en-GB" sz="1600" dirty="0"/>
                        <a:t>4.5 </a:t>
                      </a:r>
                    </a:p>
                  </a:txBody>
                  <a:tcPr/>
                </a:tc>
                <a:tc>
                  <a:txBody>
                    <a:bodyPr/>
                    <a:lstStyle/>
                    <a:p>
                      <a:r>
                        <a:rPr lang="en-GB" sz="1600" dirty="0"/>
                        <a:t>15 </a:t>
                      </a:r>
                    </a:p>
                  </a:txBody>
                  <a:tcPr/>
                </a:tc>
                <a:tc>
                  <a:txBody>
                    <a:bodyPr/>
                    <a:lstStyle/>
                    <a:p>
                      <a:r>
                        <a:rPr lang="en-GB" sz="1600" dirty="0"/>
                        <a:t>30 </a:t>
                      </a:r>
                    </a:p>
                  </a:txBody>
                  <a:tcPr/>
                </a:tc>
                <a:tc>
                  <a:txBody>
                    <a:bodyPr/>
                    <a:lstStyle/>
                    <a:p>
                      <a:r>
                        <a:rPr lang="en-GB" sz="1600" dirty="0"/>
                        <a:t>60 </a:t>
                      </a:r>
                    </a:p>
                  </a:txBody>
                  <a:tcPr/>
                </a:tc>
                <a:extLst>
                  <a:ext uri="{0D108BD9-81ED-4DB2-BD59-A6C34878D82A}">
                    <a16:rowId xmlns:a16="http://schemas.microsoft.com/office/drawing/2014/main" val="689090144"/>
                  </a:ext>
                </a:extLst>
              </a:tr>
              <a:tr h="370840">
                <a:tc>
                  <a:txBody>
                    <a:bodyPr/>
                    <a:lstStyle/>
                    <a:p>
                      <a:r>
                        <a:rPr lang="en-GB" sz="1600" dirty="0"/>
                        <a:t>Onshore Wind </a:t>
                      </a:r>
                    </a:p>
                  </a:txBody>
                  <a:tcPr/>
                </a:tc>
                <a:tc>
                  <a:txBody>
                    <a:bodyPr/>
                    <a:lstStyle/>
                    <a:p>
                      <a:endParaRPr lang="en-GB" sz="1600" dirty="0"/>
                    </a:p>
                  </a:txBody>
                  <a:tcPr/>
                </a:tc>
                <a:tc>
                  <a:txBody>
                    <a:bodyPr/>
                    <a:lstStyle/>
                    <a:p>
                      <a:r>
                        <a:rPr lang="en-GB" sz="1600" dirty="0"/>
                        <a:t>0 </a:t>
                      </a:r>
                    </a:p>
                  </a:txBody>
                  <a:tcPr/>
                </a:tc>
                <a:tc>
                  <a:txBody>
                    <a:bodyPr/>
                    <a:lstStyle/>
                    <a:p>
                      <a:r>
                        <a:rPr lang="en-GB" sz="1600" dirty="0"/>
                        <a:t>22 </a:t>
                      </a:r>
                    </a:p>
                  </a:txBody>
                  <a:tcPr/>
                </a:tc>
                <a:tc>
                  <a:txBody>
                    <a:bodyPr/>
                    <a:lstStyle/>
                    <a:p>
                      <a:r>
                        <a:rPr lang="en-GB" sz="1600" dirty="0"/>
                        <a:t>35 </a:t>
                      </a:r>
                    </a:p>
                  </a:txBody>
                  <a:tcPr/>
                </a:tc>
                <a:tc>
                  <a:txBody>
                    <a:bodyPr/>
                    <a:lstStyle/>
                    <a:p>
                      <a:r>
                        <a:rPr lang="en-GB" sz="1600" dirty="0"/>
                        <a:t>80 </a:t>
                      </a:r>
                    </a:p>
                  </a:txBody>
                  <a:tcPr/>
                </a:tc>
                <a:extLst>
                  <a:ext uri="{0D108BD9-81ED-4DB2-BD59-A6C34878D82A}">
                    <a16:rowId xmlns:a16="http://schemas.microsoft.com/office/drawing/2014/main" val="303749049"/>
                  </a:ext>
                </a:extLst>
              </a:tr>
              <a:tr h="370840">
                <a:tc>
                  <a:txBody>
                    <a:bodyPr/>
                    <a:lstStyle/>
                    <a:p>
                      <a:r>
                        <a:rPr lang="en-GB" sz="1600" dirty="0"/>
                        <a:t>Offshore Wind</a:t>
                      </a:r>
                    </a:p>
                  </a:txBody>
                  <a:tcPr/>
                </a:tc>
                <a:tc>
                  <a:txBody>
                    <a:bodyPr/>
                    <a:lstStyle/>
                    <a:p>
                      <a:endParaRPr lang="en-GB" sz="1600" dirty="0"/>
                    </a:p>
                  </a:txBody>
                  <a:tcPr/>
                </a:tc>
                <a:tc>
                  <a:txBody>
                    <a:bodyPr/>
                    <a:lstStyle/>
                    <a:p>
                      <a:r>
                        <a:rPr lang="en-GB" sz="1600" dirty="0"/>
                        <a:t>0 </a:t>
                      </a:r>
                    </a:p>
                  </a:txBody>
                  <a:tcPr/>
                </a:tc>
                <a:tc>
                  <a:txBody>
                    <a:bodyPr/>
                    <a:lstStyle/>
                    <a:p>
                      <a:r>
                        <a:rPr lang="en-GB" sz="1600" dirty="0"/>
                        <a:t>55 </a:t>
                      </a:r>
                    </a:p>
                  </a:txBody>
                  <a:tcPr/>
                </a:tc>
                <a:tc>
                  <a:txBody>
                    <a:bodyPr/>
                    <a:lstStyle/>
                    <a:p>
                      <a:r>
                        <a:rPr lang="en-GB" sz="1600" dirty="0"/>
                        <a:t>120 </a:t>
                      </a:r>
                    </a:p>
                  </a:txBody>
                  <a:tcPr/>
                </a:tc>
                <a:tc>
                  <a:txBody>
                    <a:bodyPr/>
                    <a:lstStyle/>
                    <a:p>
                      <a:r>
                        <a:rPr lang="en-GB" sz="1600" dirty="0"/>
                        <a:t>200 </a:t>
                      </a:r>
                    </a:p>
                  </a:txBody>
                  <a:tcPr/>
                </a:tc>
                <a:extLst>
                  <a:ext uri="{0D108BD9-81ED-4DB2-BD59-A6C34878D82A}">
                    <a16:rowId xmlns:a16="http://schemas.microsoft.com/office/drawing/2014/main" val="33906189"/>
                  </a:ext>
                </a:extLst>
              </a:tr>
              <a:tr h="370840">
                <a:tc>
                  <a:txBody>
                    <a:bodyPr/>
                    <a:lstStyle/>
                    <a:p>
                      <a:r>
                        <a:rPr lang="en-GB" sz="1600" dirty="0"/>
                        <a:t>Solar</a:t>
                      </a:r>
                    </a:p>
                  </a:txBody>
                  <a:tcPr/>
                </a:tc>
                <a:tc>
                  <a:txBody>
                    <a:bodyPr/>
                    <a:lstStyle/>
                    <a:p>
                      <a:endParaRPr lang="en-GB" sz="1600" dirty="0"/>
                    </a:p>
                  </a:txBody>
                  <a:tcPr/>
                </a:tc>
                <a:tc>
                  <a:txBody>
                    <a:bodyPr/>
                    <a:lstStyle/>
                    <a:p>
                      <a:r>
                        <a:rPr lang="en-GB" sz="1600" dirty="0"/>
                        <a:t>0 </a:t>
                      </a:r>
                    </a:p>
                  </a:txBody>
                  <a:tcPr/>
                </a:tc>
                <a:tc>
                  <a:txBody>
                    <a:bodyPr/>
                    <a:lstStyle/>
                    <a:p>
                      <a:r>
                        <a:rPr lang="en-GB" sz="1600" dirty="0"/>
                        <a:t>70 </a:t>
                      </a:r>
                    </a:p>
                  </a:txBody>
                  <a:tcPr/>
                </a:tc>
                <a:tc>
                  <a:txBody>
                    <a:bodyPr/>
                    <a:lstStyle/>
                    <a:p>
                      <a:r>
                        <a:rPr lang="en-GB" sz="1600" dirty="0"/>
                        <a:t>165 </a:t>
                      </a:r>
                    </a:p>
                  </a:txBody>
                  <a:tcPr/>
                </a:tc>
                <a:tc>
                  <a:txBody>
                    <a:bodyPr/>
                    <a:lstStyle/>
                    <a:p>
                      <a:r>
                        <a:rPr lang="en-GB" sz="1600" dirty="0"/>
                        <a:t>300 </a:t>
                      </a:r>
                    </a:p>
                  </a:txBody>
                  <a:tcPr/>
                </a:tc>
                <a:extLst>
                  <a:ext uri="{0D108BD9-81ED-4DB2-BD59-A6C34878D82A}">
                    <a16:rowId xmlns:a16="http://schemas.microsoft.com/office/drawing/2014/main" val="34264423"/>
                  </a:ext>
                </a:extLst>
              </a:tr>
              <a:tr h="370840">
                <a:tc>
                  <a:txBody>
                    <a:bodyPr/>
                    <a:lstStyle/>
                    <a:p>
                      <a:r>
                        <a:rPr lang="en-GB" sz="1600" dirty="0"/>
                        <a:t>Wave &amp; Tidal</a:t>
                      </a:r>
                    </a:p>
                  </a:txBody>
                  <a:tcPr/>
                </a:tc>
                <a:tc>
                  <a:txBody>
                    <a:bodyPr/>
                    <a:lstStyle/>
                    <a:p>
                      <a:endParaRPr lang="en-GB" sz="1600" dirty="0"/>
                    </a:p>
                  </a:txBody>
                  <a:tcPr/>
                </a:tc>
                <a:tc>
                  <a:txBody>
                    <a:bodyPr/>
                    <a:lstStyle/>
                    <a:p>
                      <a:r>
                        <a:rPr lang="en-GB" sz="1600" dirty="0"/>
                        <a:t>0 </a:t>
                      </a:r>
                    </a:p>
                  </a:txBody>
                  <a:tcPr/>
                </a:tc>
                <a:tc>
                  <a:txBody>
                    <a:bodyPr/>
                    <a:lstStyle/>
                    <a:p>
                      <a:r>
                        <a:rPr lang="en-GB" sz="1600" dirty="0"/>
                        <a:t>9.5 </a:t>
                      </a:r>
                    </a:p>
                  </a:txBody>
                  <a:tcPr/>
                </a:tc>
                <a:tc>
                  <a:txBody>
                    <a:bodyPr/>
                    <a:lstStyle/>
                    <a:p>
                      <a:r>
                        <a:rPr lang="en-GB" sz="1600" dirty="0"/>
                        <a:t>34 </a:t>
                      </a:r>
                    </a:p>
                  </a:txBody>
                  <a:tcPr/>
                </a:tc>
                <a:tc>
                  <a:txBody>
                    <a:bodyPr/>
                    <a:lstStyle/>
                    <a:p>
                      <a:r>
                        <a:rPr lang="en-GB" sz="1600" dirty="0"/>
                        <a:t>68 </a:t>
                      </a:r>
                    </a:p>
                  </a:txBody>
                  <a:tcPr/>
                </a:tc>
                <a:extLst>
                  <a:ext uri="{0D108BD9-81ED-4DB2-BD59-A6C34878D82A}">
                    <a16:rowId xmlns:a16="http://schemas.microsoft.com/office/drawing/2014/main" val="2230290101"/>
                  </a:ext>
                </a:extLst>
              </a:tr>
              <a:tr h="370840">
                <a:tc>
                  <a:txBody>
                    <a:bodyPr/>
                    <a:lstStyle/>
                    <a:p>
                      <a:r>
                        <a:rPr lang="en-GB" sz="1600" dirty="0"/>
                        <a:t>Gas with CCS</a:t>
                      </a:r>
                    </a:p>
                  </a:txBody>
                  <a:tcPr/>
                </a:tc>
                <a:tc>
                  <a:txBody>
                    <a:bodyPr/>
                    <a:lstStyle/>
                    <a:p>
                      <a:endParaRPr lang="en-GB" sz="1600" dirty="0"/>
                    </a:p>
                  </a:txBody>
                  <a:tcPr/>
                </a:tc>
                <a:tc>
                  <a:txBody>
                    <a:bodyPr/>
                    <a:lstStyle/>
                    <a:p>
                      <a:r>
                        <a:rPr lang="en-GB" sz="1600" dirty="0"/>
                        <a:t>0 </a:t>
                      </a:r>
                    </a:p>
                  </a:txBody>
                  <a:tcPr/>
                </a:tc>
                <a:tc>
                  <a:txBody>
                    <a:bodyPr/>
                    <a:lstStyle/>
                    <a:p>
                      <a:r>
                        <a:rPr lang="en-GB" sz="1600" dirty="0"/>
                        <a:t>10 </a:t>
                      </a:r>
                    </a:p>
                  </a:txBody>
                  <a:tcPr/>
                </a:tc>
                <a:tc>
                  <a:txBody>
                    <a:bodyPr/>
                    <a:lstStyle/>
                    <a:p>
                      <a:r>
                        <a:rPr lang="en-GB" sz="1600" dirty="0"/>
                        <a:t>30 </a:t>
                      </a:r>
                    </a:p>
                  </a:txBody>
                  <a:tcPr/>
                </a:tc>
                <a:tc>
                  <a:txBody>
                    <a:bodyPr/>
                    <a:lstStyle/>
                    <a:p>
                      <a:r>
                        <a:rPr lang="en-GB" sz="1600" dirty="0"/>
                        <a:t>60 </a:t>
                      </a:r>
                    </a:p>
                  </a:txBody>
                  <a:tcPr/>
                </a:tc>
                <a:extLst>
                  <a:ext uri="{0D108BD9-81ED-4DB2-BD59-A6C34878D82A}">
                    <a16:rowId xmlns:a16="http://schemas.microsoft.com/office/drawing/2014/main" val="676191559"/>
                  </a:ext>
                </a:extLst>
              </a:tr>
            </a:tbl>
          </a:graphicData>
        </a:graphic>
      </p:graphicFrame>
    </p:spTree>
    <p:extLst>
      <p:ext uri="{BB962C8B-B14F-4D97-AF65-F5344CB8AC3E}">
        <p14:creationId xmlns:p14="http://schemas.microsoft.com/office/powerpoint/2010/main" val="261270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8139-CF8E-4732-82F9-37192E091F74}"/>
              </a:ext>
            </a:extLst>
          </p:cNvPr>
          <p:cNvSpPr>
            <a:spLocks noGrp="1"/>
          </p:cNvSpPr>
          <p:nvPr>
            <p:ph type="title"/>
          </p:nvPr>
        </p:nvSpPr>
        <p:spPr>
          <a:xfrm>
            <a:off x="838197" y="459094"/>
            <a:ext cx="10515600" cy="1325563"/>
          </a:xfrm>
        </p:spPr>
        <p:txBody>
          <a:bodyPr>
            <a:normAutofit/>
          </a:bodyPr>
          <a:lstStyle/>
          <a:p>
            <a:r>
              <a:rPr lang="en-GB" sz="3200" dirty="0"/>
              <a:t>Electricity generation technology</a:t>
            </a:r>
            <a:r>
              <a:rPr lang="th-TH" sz="3200" dirty="0"/>
              <a:t> </a:t>
            </a:r>
            <a:r>
              <a:rPr lang="en-GB" sz="3200" dirty="0"/>
              <a:t>in the UK Calculator</a:t>
            </a:r>
          </a:p>
        </p:txBody>
      </p:sp>
      <p:graphicFrame>
        <p:nvGraphicFramePr>
          <p:cNvPr id="4" name="Table 4">
            <a:extLst>
              <a:ext uri="{FF2B5EF4-FFF2-40B4-BE49-F238E27FC236}">
                <a16:creationId xmlns:a16="http://schemas.microsoft.com/office/drawing/2014/main" id="{25B2AA3F-09E5-4515-8A7C-C14C2F1A41AB}"/>
              </a:ext>
            </a:extLst>
          </p:cNvPr>
          <p:cNvGraphicFramePr>
            <a:graphicFrameLocks noGrp="1"/>
          </p:cNvGraphicFramePr>
          <p:nvPr>
            <p:ph idx="1"/>
            <p:extLst>
              <p:ext uri="{D42A27DB-BD31-4B8C-83A1-F6EECF244321}">
                <p14:modId xmlns:p14="http://schemas.microsoft.com/office/powerpoint/2010/main" val="116140735"/>
              </p:ext>
            </p:extLst>
          </p:nvPr>
        </p:nvGraphicFramePr>
        <p:xfrm>
          <a:off x="838200" y="1290551"/>
          <a:ext cx="10515597" cy="4658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364493236"/>
                    </a:ext>
                  </a:extLst>
                </a:gridCol>
                <a:gridCol w="3505199">
                  <a:extLst>
                    <a:ext uri="{9D8B030D-6E8A-4147-A177-3AD203B41FA5}">
                      <a16:colId xmlns:a16="http://schemas.microsoft.com/office/drawing/2014/main" val="2017147029"/>
                    </a:ext>
                  </a:extLst>
                </a:gridCol>
                <a:gridCol w="3505199">
                  <a:extLst>
                    <a:ext uri="{9D8B030D-6E8A-4147-A177-3AD203B41FA5}">
                      <a16:colId xmlns:a16="http://schemas.microsoft.com/office/drawing/2014/main" val="1700877538"/>
                    </a:ext>
                  </a:extLst>
                </a:gridCol>
              </a:tblGrid>
              <a:tr h="370840">
                <a:tc>
                  <a:txBody>
                    <a:bodyPr/>
                    <a:lstStyle/>
                    <a:p>
                      <a:r>
                        <a:rPr lang="en-GB" sz="1600" dirty="0"/>
                        <a:t>Negative carbon</a:t>
                      </a:r>
                    </a:p>
                  </a:txBody>
                  <a:tcPr/>
                </a:tc>
                <a:tc>
                  <a:txBody>
                    <a:bodyPr/>
                    <a:lstStyle/>
                    <a:p>
                      <a:r>
                        <a:rPr lang="en-GB" sz="1600" dirty="0"/>
                        <a:t>Low Carbon</a:t>
                      </a:r>
                    </a:p>
                  </a:txBody>
                  <a:tcPr/>
                </a:tc>
                <a:tc>
                  <a:txBody>
                    <a:bodyPr/>
                    <a:lstStyle/>
                    <a:p>
                      <a:r>
                        <a:rPr lang="en-GB" sz="1600" dirty="0"/>
                        <a:t>High Carbon</a:t>
                      </a:r>
                    </a:p>
                  </a:txBody>
                  <a:tcPr/>
                </a:tc>
                <a:extLst>
                  <a:ext uri="{0D108BD9-81ED-4DB2-BD59-A6C34878D82A}">
                    <a16:rowId xmlns:a16="http://schemas.microsoft.com/office/drawing/2014/main" val="3463274356"/>
                  </a:ext>
                </a:extLst>
              </a:tr>
              <a:tr h="370840">
                <a:tc>
                  <a:txBody>
                    <a:bodyPr/>
                    <a:lstStyle/>
                    <a:p>
                      <a:r>
                        <a:rPr lang="en-US" sz="1600" dirty="0"/>
                        <a:t>Biomass with CCS</a:t>
                      </a:r>
                      <a:endParaRPr lang="en-GB" sz="1600" dirty="0"/>
                    </a:p>
                  </a:txBody>
                  <a:tcPr/>
                </a:tc>
                <a:tc>
                  <a:txBody>
                    <a:bodyPr/>
                    <a:lstStyle/>
                    <a:p>
                      <a:r>
                        <a:rPr lang="en-US" sz="1600" dirty="0"/>
                        <a:t>Nuclear</a:t>
                      </a:r>
                      <a:endParaRPr lang="en-GB" sz="1600" dirty="0"/>
                    </a:p>
                  </a:txBody>
                  <a:tcPr/>
                </a:tc>
                <a:tc>
                  <a:txBody>
                    <a:bodyPr/>
                    <a:lstStyle/>
                    <a:p>
                      <a:r>
                        <a:rPr lang="en-US" sz="1600" dirty="0"/>
                        <a:t>Coal unabated - Coal with no CCS</a:t>
                      </a:r>
                      <a:endParaRPr lang="en-GB" sz="1600" dirty="0"/>
                    </a:p>
                  </a:txBody>
                  <a:tcPr/>
                </a:tc>
                <a:extLst>
                  <a:ext uri="{0D108BD9-81ED-4DB2-BD59-A6C34878D82A}">
                    <a16:rowId xmlns:a16="http://schemas.microsoft.com/office/drawing/2014/main" val="279458002"/>
                  </a:ext>
                </a:extLst>
              </a:tr>
              <a:tr h="370840">
                <a:tc>
                  <a:txBody>
                    <a:bodyPr/>
                    <a:lstStyle/>
                    <a:p>
                      <a:endParaRPr lang="en-GB" sz="1600" dirty="0"/>
                    </a:p>
                  </a:txBody>
                  <a:tcPr/>
                </a:tc>
                <a:tc>
                  <a:txBody>
                    <a:bodyPr/>
                    <a:lstStyle/>
                    <a:p>
                      <a:r>
                        <a:rPr lang="en-US" sz="1600" dirty="0"/>
                        <a:t>Hydro</a:t>
                      </a:r>
                      <a:endParaRPr lang="en-GB" sz="1600" dirty="0"/>
                    </a:p>
                  </a:txBody>
                  <a:tcPr/>
                </a:tc>
                <a:tc>
                  <a:txBody>
                    <a:bodyPr/>
                    <a:lstStyle/>
                    <a:p>
                      <a:r>
                        <a:rPr lang="en-US" sz="1600" dirty="0"/>
                        <a:t>Gas Unabated (Closed Cycle Gas Turbine (CCGT)) – Gas with no CCS</a:t>
                      </a:r>
                      <a:endParaRPr lang="en-GB" sz="1600" dirty="0"/>
                    </a:p>
                  </a:txBody>
                  <a:tcPr/>
                </a:tc>
                <a:extLst>
                  <a:ext uri="{0D108BD9-81ED-4DB2-BD59-A6C34878D82A}">
                    <a16:rowId xmlns:a16="http://schemas.microsoft.com/office/drawing/2014/main" val="3030578335"/>
                  </a:ext>
                </a:extLst>
              </a:tr>
              <a:tr h="370840">
                <a:tc>
                  <a:txBody>
                    <a:bodyPr/>
                    <a:lstStyle/>
                    <a:p>
                      <a:endParaRPr lang="en-GB" sz="1600"/>
                    </a:p>
                  </a:txBody>
                  <a:tcPr/>
                </a:tc>
                <a:tc>
                  <a:txBody>
                    <a:bodyPr/>
                    <a:lstStyle/>
                    <a:p>
                      <a:r>
                        <a:rPr lang="en-US" sz="1600" dirty="0"/>
                        <a:t>Wind (onshore)</a:t>
                      </a:r>
                      <a:endParaRPr lang="en-GB" sz="1600" dirty="0"/>
                    </a:p>
                  </a:txBody>
                  <a:tcPr/>
                </a:tc>
                <a:tc>
                  <a:txBody>
                    <a:bodyPr/>
                    <a:lstStyle/>
                    <a:p>
                      <a:endParaRPr lang="en-GB" sz="1600"/>
                    </a:p>
                  </a:txBody>
                  <a:tcPr/>
                </a:tc>
                <a:extLst>
                  <a:ext uri="{0D108BD9-81ED-4DB2-BD59-A6C34878D82A}">
                    <a16:rowId xmlns:a16="http://schemas.microsoft.com/office/drawing/2014/main" val="870267874"/>
                  </a:ext>
                </a:extLst>
              </a:tr>
              <a:tr h="370840">
                <a:tc>
                  <a:txBody>
                    <a:bodyPr/>
                    <a:lstStyle/>
                    <a:p>
                      <a:endParaRPr lang="en-GB" sz="1600"/>
                    </a:p>
                  </a:txBody>
                  <a:tcPr/>
                </a:tc>
                <a:tc>
                  <a:txBody>
                    <a:bodyPr/>
                    <a:lstStyle/>
                    <a:p>
                      <a:r>
                        <a:rPr lang="en-US" sz="1600" dirty="0"/>
                        <a:t>Wind (offshore)</a:t>
                      </a:r>
                      <a:endParaRPr lang="en-GB" sz="1600" dirty="0"/>
                    </a:p>
                  </a:txBody>
                  <a:tcPr/>
                </a:tc>
                <a:tc>
                  <a:txBody>
                    <a:bodyPr/>
                    <a:lstStyle/>
                    <a:p>
                      <a:endParaRPr lang="en-GB" sz="1600"/>
                    </a:p>
                  </a:txBody>
                  <a:tcPr/>
                </a:tc>
                <a:extLst>
                  <a:ext uri="{0D108BD9-81ED-4DB2-BD59-A6C34878D82A}">
                    <a16:rowId xmlns:a16="http://schemas.microsoft.com/office/drawing/2014/main" val="2359030225"/>
                  </a:ext>
                </a:extLst>
              </a:tr>
              <a:tr h="370840">
                <a:tc>
                  <a:txBody>
                    <a:bodyPr/>
                    <a:lstStyle/>
                    <a:p>
                      <a:endParaRPr lang="en-GB" sz="1600"/>
                    </a:p>
                  </a:txBody>
                  <a:tcPr/>
                </a:tc>
                <a:tc>
                  <a:txBody>
                    <a:bodyPr/>
                    <a:lstStyle/>
                    <a:p>
                      <a:r>
                        <a:rPr lang="en-US" sz="1600" dirty="0"/>
                        <a:t>Solar PV</a:t>
                      </a:r>
                      <a:endParaRPr lang="en-GB" sz="1600" dirty="0"/>
                    </a:p>
                  </a:txBody>
                  <a:tcPr/>
                </a:tc>
                <a:tc>
                  <a:txBody>
                    <a:bodyPr/>
                    <a:lstStyle/>
                    <a:p>
                      <a:endParaRPr lang="en-GB" sz="1600"/>
                    </a:p>
                  </a:txBody>
                  <a:tcPr/>
                </a:tc>
                <a:extLst>
                  <a:ext uri="{0D108BD9-81ED-4DB2-BD59-A6C34878D82A}">
                    <a16:rowId xmlns:a16="http://schemas.microsoft.com/office/drawing/2014/main" val="2998506893"/>
                  </a:ext>
                </a:extLst>
              </a:tr>
              <a:tr h="370840">
                <a:tc>
                  <a:txBody>
                    <a:bodyPr/>
                    <a:lstStyle/>
                    <a:p>
                      <a:endParaRPr lang="en-GB" sz="1600"/>
                    </a:p>
                  </a:txBody>
                  <a:tcPr/>
                </a:tc>
                <a:tc>
                  <a:txBody>
                    <a:bodyPr/>
                    <a:lstStyle/>
                    <a:p>
                      <a:r>
                        <a:rPr lang="en-US" sz="1600" dirty="0"/>
                        <a:t>Tidal Stream</a:t>
                      </a:r>
                      <a:endParaRPr lang="en-GB" sz="1600" dirty="0"/>
                    </a:p>
                  </a:txBody>
                  <a:tcPr/>
                </a:tc>
                <a:tc>
                  <a:txBody>
                    <a:bodyPr/>
                    <a:lstStyle/>
                    <a:p>
                      <a:endParaRPr lang="en-GB" sz="1600"/>
                    </a:p>
                  </a:txBody>
                  <a:tcPr/>
                </a:tc>
                <a:extLst>
                  <a:ext uri="{0D108BD9-81ED-4DB2-BD59-A6C34878D82A}">
                    <a16:rowId xmlns:a16="http://schemas.microsoft.com/office/drawing/2014/main" val="3417177016"/>
                  </a:ext>
                </a:extLst>
              </a:tr>
              <a:tr h="370840">
                <a:tc>
                  <a:txBody>
                    <a:bodyPr/>
                    <a:lstStyle/>
                    <a:p>
                      <a:endParaRPr lang="en-GB" sz="1600"/>
                    </a:p>
                  </a:txBody>
                  <a:tcPr/>
                </a:tc>
                <a:tc>
                  <a:txBody>
                    <a:bodyPr/>
                    <a:lstStyle/>
                    <a:p>
                      <a:r>
                        <a:rPr lang="en-US" sz="1600" dirty="0"/>
                        <a:t>Tidal Range</a:t>
                      </a:r>
                      <a:endParaRPr lang="en-GB" sz="1600" dirty="0"/>
                    </a:p>
                  </a:txBody>
                  <a:tcPr/>
                </a:tc>
                <a:tc>
                  <a:txBody>
                    <a:bodyPr/>
                    <a:lstStyle/>
                    <a:p>
                      <a:endParaRPr lang="en-GB" sz="1600"/>
                    </a:p>
                  </a:txBody>
                  <a:tcPr/>
                </a:tc>
                <a:extLst>
                  <a:ext uri="{0D108BD9-81ED-4DB2-BD59-A6C34878D82A}">
                    <a16:rowId xmlns:a16="http://schemas.microsoft.com/office/drawing/2014/main" val="4263220932"/>
                  </a:ext>
                </a:extLst>
              </a:tr>
              <a:tr h="370840">
                <a:tc>
                  <a:txBody>
                    <a:bodyPr/>
                    <a:lstStyle/>
                    <a:p>
                      <a:endParaRPr lang="en-GB" sz="1600"/>
                    </a:p>
                  </a:txBody>
                  <a:tcPr/>
                </a:tc>
                <a:tc>
                  <a:txBody>
                    <a:bodyPr/>
                    <a:lstStyle/>
                    <a:p>
                      <a:r>
                        <a:rPr lang="en-US" sz="1600" dirty="0"/>
                        <a:t>Wave</a:t>
                      </a:r>
                      <a:endParaRPr lang="en-GB" sz="1600" dirty="0"/>
                    </a:p>
                  </a:txBody>
                  <a:tcPr/>
                </a:tc>
                <a:tc>
                  <a:txBody>
                    <a:bodyPr/>
                    <a:lstStyle/>
                    <a:p>
                      <a:endParaRPr lang="en-GB" sz="1600" dirty="0"/>
                    </a:p>
                  </a:txBody>
                  <a:tcPr/>
                </a:tc>
                <a:extLst>
                  <a:ext uri="{0D108BD9-81ED-4DB2-BD59-A6C34878D82A}">
                    <a16:rowId xmlns:a16="http://schemas.microsoft.com/office/drawing/2014/main" val="2979525702"/>
                  </a:ext>
                </a:extLst>
              </a:tr>
              <a:tr h="370840">
                <a:tc>
                  <a:txBody>
                    <a:bodyPr/>
                    <a:lstStyle/>
                    <a:p>
                      <a:endParaRPr lang="en-GB" sz="1600" dirty="0"/>
                    </a:p>
                  </a:txBody>
                  <a:tcPr/>
                </a:tc>
                <a:tc>
                  <a:txBody>
                    <a:bodyPr/>
                    <a:lstStyle/>
                    <a:p>
                      <a:r>
                        <a:rPr lang="en-US" sz="1600" dirty="0"/>
                        <a:t>Biomass</a:t>
                      </a:r>
                      <a:endParaRPr lang="en-GB" sz="1600" dirty="0"/>
                    </a:p>
                  </a:txBody>
                  <a:tcPr/>
                </a:tc>
                <a:tc>
                  <a:txBody>
                    <a:bodyPr/>
                    <a:lstStyle/>
                    <a:p>
                      <a:endParaRPr lang="en-GB" sz="1600" dirty="0"/>
                    </a:p>
                  </a:txBody>
                  <a:tcPr/>
                </a:tc>
                <a:extLst>
                  <a:ext uri="{0D108BD9-81ED-4DB2-BD59-A6C34878D82A}">
                    <a16:rowId xmlns:a16="http://schemas.microsoft.com/office/drawing/2014/main" val="4041387497"/>
                  </a:ext>
                </a:extLst>
              </a:tr>
              <a:tr h="370840">
                <a:tc>
                  <a:txBody>
                    <a:bodyPr/>
                    <a:lstStyle/>
                    <a:p>
                      <a:endParaRPr lang="en-GB" sz="1600" dirty="0"/>
                    </a:p>
                  </a:txBody>
                  <a:tcPr/>
                </a:tc>
                <a:tc>
                  <a:txBody>
                    <a:bodyPr/>
                    <a:lstStyle/>
                    <a:p>
                      <a:r>
                        <a:rPr lang="en-US" sz="1600" dirty="0"/>
                        <a:t>Gas with CCS</a:t>
                      </a:r>
                      <a:endParaRPr lang="en-GB" sz="1600" dirty="0"/>
                    </a:p>
                  </a:txBody>
                  <a:tcPr/>
                </a:tc>
                <a:tc>
                  <a:txBody>
                    <a:bodyPr/>
                    <a:lstStyle/>
                    <a:p>
                      <a:endParaRPr lang="en-GB" sz="1600" dirty="0"/>
                    </a:p>
                  </a:txBody>
                  <a:tcPr/>
                </a:tc>
                <a:extLst>
                  <a:ext uri="{0D108BD9-81ED-4DB2-BD59-A6C34878D82A}">
                    <a16:rowId xmlns:a16="http://schemas.microsoft.com/office/drawing/2014/main" val="4082883711"/>
                  </a:ext>
                </a:extLst>
              </a:tr>
              <a:tr h="370840">
                <a:tc>
                  <a:txBody>
                    <a:bodyPr/>
                    <a:lstStyle/>
                    <a:p>
                      <a:endParaRPr lang="en-GB" sz="1600" dirty="0"/>
                    </a:p>
                  </a:txBody>
                  <a:tcPr/>
                </a:tc>
                <a:tc>
                  <a:txBody>
                    <a:bodyPr/>
                    <a:lstStyle/>
                    <a:p>
                      <a:r>
                        <a:rPr lang="en-US" sz="1600" dirty="0"/>
                        <a:t>Interconnectors (imported electricity)</a:t>
                      </a:r>
                      <a:endParaRPr lang="en-GB" sz="1600" dirty="0"/>
                    </a:p>
                  </a:txBody>
                  <a:tcPr/>
                </a:tc>
                <a:tc>
                  <a:txBody>
                    <a:bodyPr/>
                    <a:lstStyle/>
                    <a:p>
                      <a:endParaRPr lang="en-GB" sz="1600" dirty="0"/>
                    </a:p>
                  </a:txBody>
                  <a:tcPr/>
                </a:tc>
                <a:extLst>
                  <a:ext uri="{0D108BD9-81ED-4DB2-BD59-A6C34878D82A}">
                    <a16:rowId xmlns:a16="http://schemas.microsoft.com/office/drawing/2014/main" val="2643069092"/>
                  </a:ext>
                </a:extLst>
              </a:tr>
            </a:tbl>
          </a:graphicData>
        </a:graphic>
      </p:graphicFrame>
    </p:spTree>
    <p:extLst>
      <p:ext uri="{BB962C8B-B14F-4D97-AF65-F5344CB8AC3E}">
        <p14:creationId xmlns:p14="http://schemas.microsoft.com/office/powerpoint/2010/main" val="2667040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D035-F79B-9949-9410-BD425C06C631}"/>
              </a:ext>
            </a:extLst>
          </p:cNvPr>
          <p:cNvSpPr>
            <a:spLocks noGrp="1"/>
          </p:cNvSpPr>
          <p:nvPr>
            <p:ph type="title"/>
          </p:nvPr>
        </p:nvSpPr>
        <p:spPr>
          <a:xfrm>
            <a:off x="391758" y="296740"/>
            <a:ext cx="12100568" cy="1325563"/>
          </a:xfrm>
        </p:spPr>
        <p:txBody>
          <a:bodyPr>
            <a:normAutofit/>
          </a:bodyPr>
          <a:lstStyle/>
          <a:p>
            <a:r>
              <a:rPr lang="en-US" sz="3600" dirty="0"/>
              <a:t>Discussion on Kenya:</a:t>
            </a:r>
            <a:r>
              <a:rPr lang="en-GB" sz="3600" dirty="0"/>
              <a:t> Generation Capacity Deployment</a:t>
            </a:r>
            <a:endParaRPr lang="en-US" sz="3600" dirty="0"/>
          </a:p>
        </p:txBody>
      </p:sp>
      <p:sp>
        <p:nvSpPr>
          <p:cNvPr id="4" name="TextBox 3">
            <a:extLst>
              <a:ext uri="{FF2B5EF4-FFF2-40B4-BE49-F238E27FC236}">
                <a16:creationId xmlns:a16="http://schemas.microsoft.com/office/drawing/2014/main" id="{9F0D8805-5BA3-4B4D-9AEF-65427732F1BB}"/>
              </a:ext>
            </a:extLst>
          </p:cNvPr>
          <p:cNvSpPr txBox="1"/>
          <p:nvPr/>
        </p:nvSpPr>
        <p:spPr>
          <a:xfrm>
            <a:off x="2954292" y="6266289"/>
            <a:ext cx="3487750" cy="646331"/>
          </a:xfrm>
          <a:prstGeom prst="rect">
            <a:avLst/>
          </a:prstGeom>
          <a:noFill/>
        </p:spPr>
        <p:txBody>
          <a:bodyPr wrap="none" rtlCol="0">
            <a:spAutoFit/>
          </a:bodyPr>
          <a:lstStyle/>
          <a:p>
            <a:r>
              <a:rPr lang="en-US" dirty="0"/>
              <a:t>Electricity generation priority order</a:t>
            </a:r>
          </a:p>
          <a:p>
            <a:endParaRPr lang="en-US" dirty="0"/>
          </a:p>
        </p:txBody>
      </p:sp>
      <p:sp>
        <p:nvSpPr>
          <p:cNvPr id="5" name="Rectangle 4">
            <a:extLst>
              <a:ext uri="{FF2B5EF4-FFF2-40B4-BE49-F238E27FC236}">
                <a16:creationId xmlns:a16="http://schemas.microsoft.com/office/drawing/2014/main" id="{EB2E1BFD-8A7E-D746-849C-9B2CD9A72874}"/>
              </a:ext>
            </a:extLst>
          </p:cNvPr>
          <p:cNvSpPr/>
          <p:nvPr/>
        </p:nvSpPr>
        <p:spPr>
          <a:xfrm>
            <a:off x="3723739" y="1586550"/>
            <a:ext cx="1458925" cy="397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1.Biomass with CCS</a:t>
            </a:r>
          </a:p>
        </p:txBody>
      </p:sp>
      <p:sp>
        <p:nvSpPr>
          <p:cNvPr id="6" name="Rectangle 5">
            <a:extLst>
              <a:ext uri="{FF2B5EF4-FFF2-40B4-BE49-F238E27FC236}">
                <a16:creationId xmlns:a16="http://schemas.microsoft.com/office/drawing/2014/main" id="{F318DD1B-3028-DF49-B0C2-F376A6BFC8E6}"/>
              </a:ext>
            </a:extLst>
          </p:cNvPr>
          <p:cNvSpPr/>
          <p:nvPr/>
        </p:nvSpPr>
        <p:spPr>
          <a:xfrm>
            <a:off x="3928420" y="1981990"/>
            <a:ext cx="1336665" cy="313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2.Nuclear</a:t>
            </a:r>
          </a:p>
        </p:txBody>
      </p:sp>
      <p:sp>
        <p:nvSpPr>
          <p:cNvPr id="7" name="Rectangle 6">
            <a:extLst>
              <a:ext uri="{FF2B5EF4-FFF2-40B4-BE49-F238E27FC236}">
                <a16:creationId xmlns:a16="http://schemas.microsoft.com/office/drawing/2014/main" id="{4B495BA1-98E5-FE4D-A629-6BCC67A2F3E8}"/>
              </a:ext>
            </a:extLst>
          </p:cNvPr>
          <p:cNvSpPr/>
          <p:nvPr/>
        </p:nvSpPr>
        <p:spPr>
          <a:xfrm>
            <a:off x="4127991" y="2268168"/>
            <a:ext cx="1336665" cy="30167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3.Hydro</a:t>
            </a:r>
          </a:p>
        </p:txBody>
      </p:sp>
      <p:sp>
        <p:nvSpPr>
          <p:cNvPr id="8" name="Rectangle 7">
            <a:extLst>
              <a:ext uri="{FF2B5EF4-FFF2-40B4-BE49-F238E27FC236}">
                <a16:creationId xmlns:a16="http://schemas.microsoft.com/office/drawing/2014/main" id="{ECCBFFEC-A206-864A-BECD-78F04EB91A05}"/>
              </a:ext>
            </a:extLst>
          </p:cNvPr>
          <p:cNvSpPr/>
          <p:nvPr/>
        </p:nvSpPr>
        <p:spPr>
          <a:xfrm>
            <a:off x="1292101" y="943251"/>
            <a:ext cx="188595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Electricity demand</a:t>
            </a:r>
          </a:p>
        </p:txBody>
      </p:sp>
      <p:sp>
        <p:nvSpPr>
          <p:cNvPr id="9" name="Rectangle 8">
            <a:extLst>
              <a:ext uri="{FF2B5EF4-FFF2-40B4-BE49-F238E27FC236}">
                <a16:creationId xmlns:a16="http://schemas.microsoft.com/office/drawing/2014/main" id="{6A065F36-CC5F-B14B-B444-F40BACFDCE09}"/>
              </a:ext>
            </a:extLst>
          </p:cNvPr>
          <p:cNvSpPr/>
          <p:nvPr/>
        </p:nvSpPr>
        <p:spPr>
          <a:xfrm>
            <a:off x="4384974" y="2552132"/>
            <a:ext cx="1469612" cy="33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4.Wind (onshore)</a:t>
            </a:r>
          </a:p>
        </p:txBody>
      </p:sp>
      <p:sp>
        <p:nvSpPr>
          <p:cNvPr id="10" name="Rectangle 9">
            <a:extLst>
              <a:ext uri="{FF2B5EF4-FFF2-40B4-BE49-F238E27FC236}">
                <a16:creationId xmlns:a16="http://schemas.microsoft.com/office/drawing/2014/main" id="{4D37C6FE-C6B7-C947-AD28-1FBF17219AC2}"/>
              </a:ext>
            </a:extLst>
          </p:cNvPr>
          <p:cNvSpPr/>
          <p:nvPr/>
        </p:nvSpPr>
        <p:spPr>
          <a:xfrm>
            <a:off x="4557871" y="2843319"/>
            <a:ext cx="1553698" cy="34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5.Wind (offshore)</a:t>
            </a:r>
          </a:p>
        </p:txBody>
      </p:sp>
      <p:sp>
        <p:nvSpPr>
          <p:cNvPr id="11" name="Rectangle 10">
            <a:extLst>
              <a:ext uri="{FF2B5EF4-FFF2-40B4-BE49-F238E27FC236}">
                <a16:creationId xmlns:a16="http://schemas.microsoft.com/office/drawing/2014/main" id="{8FF3E179-B94E-404F-9CBA-D31D2A5B936B}"/>
              </a:ext>
            </a:extLst>
          </p:cNvPr>
          <p:cNvSpPr/>
          <p:nvPr/>
        </p:nvSpPr>
        <p:spPr>
          <a:xfrm>
            <a:off x="4813067" y="3170959"/>
            <a:ext cx="1469612" cy="34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6.Solar PV</a:t>
            </a:r>
          </a:p>
        </p:txBody>
      </p:sp>
      <p:sp>
        <p:nvSpPr>
          <p:cNvPr id="12" name="Rectangle 11">
            <a:extLst>
              <a:ext uri="{FF2B5EF4-FFF2-40B4-BE49-F238E27FC236}">
                <a16:creationId xmlns:a16="http://schemas.microsoft.com/office/drawing/2014/main" id="{B99BF21F-251C-0548-A174-2D4C8EB3B723}"/>
              </a:ext>
            </a:extLst>
          </p:cNvPr>
          <p:cNvSpPr/>
          <p:nvPr/>
        </p:nvSpPr>
        <p:spPr>
          <a:xfrm>
            <a:off x="5023548" y="3517262"/>
            <a:ext cx="1418494" cy="33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7.Tidal Stream</a:t>
            </a:r>
          </a:p>
        </p:txBody>
      </p:sp>
      <p:sp>
        <p:nvSpPr>
          <p:cNvPr id="13" name="Rectangle 12">
            <a:extLst>
              <a:ext uri="{FF2B5EF4-FFF2-40B4-BE49-F238E27FC236}">
                <a16:creationId xmlns:a16="http://schemas.microsoft.com/office/drawing/2014/main" id="{5BA3CD7D-2858-6349-8343-358C41C3E08B}"/>
              </a:ext>
            </a:extLst>
          </p:cNvPr>
          <p:cNvSpPr/>
          <p:nvPr/>
        </p:nvSpPr>
        <p:spPr>
          <a:xfrm>
            <a:off x="5265084" y="3850207"/>
            <a:ext cx="1418494" cy="32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8.Tidal Range</a:t>
            </a:r>
          </a:p>
        </p:txBody>
      </p:sp>
      <p:sp>
        <p:nvSpPr>
          <p:cNvPr id="14" name="Rectangle 13">
            <a:extLst>
              <a:ext uri="{FF2B5EF4-FFF2-40B4-BE49-F238E27FC236}">
                <a16:creationId xmlns:a16="http://schemas.microsoft.com/office/drawing/2014/main" id="{C7B3AE5C-4E82-7E4A-ACC2-7CBC004275B5}"/>
              </a:ext>
            </a:extLst>
          </p:cNvPr>
          <p:cNvSpPr/>
          <p:nvPr/>
        </p:nvSpPr>
        <p:spPr>
          <a:xfrm>
            <a:off x="5464656" y="4157857"/>
            <a:ext cx="1260498" cy="36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9.Wave</a:t>
            </a:r>
            <a:endParaRPr lang="en-US" sz="1600" dirty="0"/>
          </a:p>
        </p:txBody>
      </p:sp>
      <p:sp>
        <p:nvSpPr>
          <p:cNvPr id="15" name="Rectangle 14">
            <a:extLst>
              <a:ext uri="{FF2B5EF4-FFF2-40B4-BE49-F238E27FC236}">
                <a16:creationId xmlns:a16="http://schemas.microsoft.com/office/drawing/2014/main" id="{2738B447-4AB6-5348-B745-B3392D166653}"/>
              </a:ext>
            </a:extLst>
          </p:cNvPr>
          <p:cNvSpPr/>
          <p:nvPr/>
        </p:nvSpPr>
        <p:spPr>
          <a:xfrm>
            <a:off x="5691654" y="4486451"/>
            <a:ext cx="1260497" cy="37157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10.Biomass</a:t>
            </a:r>
            <a:endParaRPr lang="en-US" sz="1600" dirty="0"/>
          </a:p>
        </p:txBody>
      </p:sp>
      <p:sp>
        <p:nvSpPr>
          <p:cNvPr id="16" name="Rectangle 15">
            <a:extLst>
              <a:ext uri="{FF2B5EF4-FFF2-40B4-BE49-F238E27FC236}">
                <a16:creationId xmlns:a16="http://schemas.microsoft.com/office/drawing/2014/main" id="{3877514C-56BE-D84F-9DE1-89618CAD8512}"/>
              </a:ext>
            </a:extLst>
          </p:cNvPr>
          <p:cNvSpPr/>
          <p:nvPr/>
        </p:nvSpPr>
        <p:spPr>
          <a:xfrm>
            <a:off x="5972298" y="4829873"/>
            <a:ext cx="1491791" cy="404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11.Gas with CCS</a:t>
            </a:r>
          </a:p>
        </p:txBody>
      </p:sp>
      <p:sp>
        <p:nvSpPr>
          <p:cNvPr id="17" name="Rectangle 16">
            <a:extLst>
              <a:ext uri="{FF2B5EF4-FFF2-40B4-BE49-F238E27FC236}">
                <a16:creationId xmlns:a16="http://schemas.microsoft.com/office/drawing/2014/main" id="{A9DF0E2E-E9B1-104B-B4EA-5A9D01A10C38}"/>
              </a:ext>
            </a:extLst>
          </p:cNvPr>
          <p:cNvSpPr/>
          <p:nvPr/>
        </p:nvSpPr>
        <p:spPr>
          <a:xfrm>
            <a:off x="6282678" y="5145563"/>
            <a:ext cx="2164673" cy="4815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12.Interconnectors (imported electricity)</a:t>
            </a:r>
            <a:endParaRPr lang="en-US" sz="1600" dirty="0"/>
          </a:p>
        </p:txBody>
      </p:sp>
      <p:sp>
        <p:nvSpPr>
          <p:cNvPr id="18" name="Rectangle 17">
            <a:extLst>
              <a:ext uri="{FF2B5EF4-FFF2-40B4-BE49-F238E27FC236}">
                <a16:creationId xmlns:a16="http://schemas.microsoft.com/office/drawing/2014/main" id="{3E5BC0C0-ABDB-8C4F-97AC-980FE40124C1}"/>
              </a:ext>
            </a:extLst>
          </p:cNvPr>
          <p:cNvSpPr/>
          <p:nvPr/>
        </p:nvSpPr>
        <p:spPr>
          <a:xfrm>
            <a:off x="6725154" y="5589138"/>
            <a:ext cx="1722197" cy="4040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13.Coal without CCS</a:t>
            </a:r>
          </a:p>
        </p:txBody>
      </p:sp>
      <p:sp>
        <p:nvSpPr>
          <p:cNvPr id="20" name="Rectangle 19">
            <a:extLst>
              <a:ext uri="{FF2B5EF4-FFF2-40B4-BE49-F238E27FC236}">
                <a16:creationId xmlns:a16="http://schemas.microsoft.com/office/drawing/2014/main" id="{54712159-8588-5342-A0AE-639DD91F3B39}"/>
              </a:ext>
            </a:extLst>
          </p:cNvPr>
          <p:cNvSpPr/>
          <p:nvPr/>
        </p:nvSpPr>
        <p:spPr>
          <a:xfrm>
            <a:off x="7167630" y="5982345"/>
            <a:ext cx="1694266" cy="404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14. Gas without CCS</a:t>
            </a:r>
          </a:p>
        </p:txBody>
      </p:sp>
      <p:cxnSp>
        <p:nvCxnSpPr>
          <p:cNvPr id="22" name="Elbow Connector 21">
            <a:extLst>
              <a:ext uri="{FF2B5EF4-FFF2-40B4-BE49-F238E27FC236}">
                <a16:creationId xmlns:a16="http://schemas.microsoft.com/office/drawing/2014/main" id="{6C4B0F6E-DAF9-A04C-9D4A-8DD4CC3C4A6C}"/>
              </a:ext>
            </a:extLst>
          </p:cNvPr>
          <p:cNvCxnSpPr>
            <a:stCxn id="5" idx="1"/>
            <a:endCxn id="8" idx="2"/>
          </p:cNvCxnSpPr>
          <p:nvPr/>
        </p:nvCxnSpPr>
        <p:spPr>
          <a:xfrm rot="10800000">
            <a:off x="2235077" y="1610001"/>
            <a:ext cx="1488663" cy="1753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07FA9BD-7B62-6F48-829F-1D2535EAFCB0}"/>
              </a:ext>
            </a:extLst>
          </p:cNvPr>
          <p:cNvCxnSpPr>
            <a:cxnSpLocks/>
            <a:stCxn id="6" idx="1"/>
            <a:endCxn id="8" idx="2"/>
          </p:cNvCxnSpPr>
          <p:nvPr/>
        </p:nvCxnSpPr>
        <p:spPr>
          <a:xfrm rot="10800000">
            <a:off x="2235076" y="1610001"/>
            <a:ext cx="1693344" cy="5285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476C93D-A0C8-6845-AD35-A86F26B88B17}"/>
              </a:ext>
            </a:extLst>
          </p:cNvPr>
          <p:cNvCxnSpPr>
            <a:cxnSpLocks/>
            <a:stCxn id="7" idx="1"/>
            <a:endCxn id="8" idx="2"/>
          </p:cNvCxnSpPr>
          <p:nvPr/>
        </p:nvCxnSpPr>
        <p:spPr>
          <a:xfrm rot="10800000">
            <a:off x="2235077" y="1610001"/>
            <a:ext cx="1892915" cy="80900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8694C3F-5C2D-A94B-9DE7-78C0D388E359}"/>
              </a:ext>
            </a:extLst>
          </p:cNvPr>
          <p:cNvCxnSpPr>
            <a:cxnSpLocks/>
            <a:stCxn id="9" idx="1"/>
            <a:endCxn id="8" idx="2"/>
          </p:cNvCxnSpPr>
          <p:nvPr/>
        </p:nvCxnSpPr>
        <p:spPr>
          <a:xfrm rot="10800000">
            <a:off x="2235076" y="1610002"/>
            <a:ext cx="2149898" cy="110777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A2049C5-F374-DC4A-9AB0-E9B2B56D2B60}"/>
              </a:ext>
            </a:extLst>
          </p:cNvPr>
          <p:cNvCxnSpPr>
            <a:cxnSpLocks/>
            <a:stCxn id="10" idx="1"/>
            <a:endCxn id="8" idx="2"/>
          </p:cNvCxnSpPr>
          <p:nvPr/>
        </p:nvCxnSpPr>
        <p:spPr>
          <a:xfrm rot="10800000">
            <a:off x="2235077" y="1610001"/>
            <a:ext cx="2322795" cy="14071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9EAB4F3-AA71-324E-A9A5-3A50B660A745}"/>
              </a:ext>
            </a:extLst>
          </p:cNvPr>
          <p:cNvCxnSpPr>
            <a:cxnSpLocks/>
            <a:stCxn id="11" idx="1"/>
            <a:endCxn id="8" idx="2"/>
          </p:cNvCxnSpPr>
          <p:nvPr/>
        </p:nvCxnSpPr>
        <p:spPr>
          <a:xfrm rot="10800000">
            <a:off x="2235077" y="1610001"/>
            <a:ext cx="2577991" cy="173480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058B17B-5118-5D42-94DC-030B478A01F7}"/>
              </a:ext>
            </a:extLst>
          </p:cNvPr>
          <p:cNvCxnSpPr>
            <a:cxnSpLocks/>
            <a:stCxn id="12" idx="1"/>
            <a:endCxn id="8" idx="2"/>
          </p:cNvCxnSpPr>
          <p:nvPr/>
        </p:nvCxnSpPr>
        <p:spPr>
          <a:xfrm rot="10800000">
            <a:off x="2235076" y="1610001"/>
            <a:ext cx="2788472" cy="20740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CC9A8BAE-7231-1649-A11B-754E05749554}"/>
              </a:ext>
            </a:extLst>
          </p:cNvPr>
          <p:cNvCxnSpPr>
            <a:cxnSpLocks/>
            <a:stCxn id="13" idx="1"/>
            <a:endCxn id="8" idx="2"/>
          </p:cNvCxnSpPr>
          <p:nvPr/>
        </p:nvCxnSpPr>
        <p:spPr>
          <a:xfrm rot="10800000">
            <a:off x="2235076" y="1610001"/>
            <a:ext cx="3030008" cy="24036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34069D1-35BF-054B-98B7-37A9D6698CB9}"/>
              </a:ext>
            </a:extLst>
          </p:cNvPr>
          <p:cNvCxnSpPr>
            <a:cxnSpLocks/>
            <a:stCxn id="14" idx="1"/>
            <a:endCxn id="8" idx="2"/>
          </p:cNvCxnSpPr>
          <p:nvPr/>
        </p:nvCxnSpPr>
        <p:spPr>
          <a:xfrm rot="10800000">
            <a:off x="2235076" y="1610001"/>
            <a:ext cx="3229580" cy="27310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9FFEBA7-FEE6-AF43-A14E-1F868F8A6AAC}"/>
              </a:ext>
            </a:extLst>
          </p:cNvPr>
          <p:cNvCxnSpPr>
            <a:cxnSpLocks/>
            <a:stCxn id="15" idx="1"/>
            <a:endCxn id="8" idx="2"/>
          </p:cNvCxnSpPr>
          <p:nvPr/>
        </p:nvCxnSpPr>
        <p:spPr>
          <a:xfrm rot="10800000">
            <a:off x="2235076" y="1610001"/>
            <a:ext cx="3456578" cy="306223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236C006-A19D-FC46-AFF9-5B4692F2F798}"/>
              </a:ext>
            </a:extLst>
          </p:cNvPr>
          <p:cNvCxnSpPr>
            <a:cxnSpLocks/>
            <a:stCxn id="16" idx="1"/>
            <a:endCxn id="8" idx="2"/>
          </p:cNvCxnSpPr>
          <p:nvPr/>
        </p:nvCxnSpPr>
        <p:spPr>
          <a:xfrm rot="10800000">
            <a:off x="2235076" y="1610002"/>
            <a:ext cx="3737222" cy="342190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1E47A91A-8FC6-AB4C-AD19-0D08879BC9CD}"/>
              </a:ext>
            </a:extLst>
          </p:cNvPr>
          <p:cNvCxnSpPr>
            <a:cxnSpLocks/>
            <a:stCxn id="17" idx="1"/>
            <a:endCxn id="8" idx="2"/>
          </p:cNvCxnSpPr>
          <p:nvPr/>
        </p:nvCxnSpPr>
        <p:spPr>
          <a:xfrm rot="10800000">
            <a:off x="2235076" y="1610002"/>
            <a:ext cx="4047602" cy="377635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87D171D0-041E-B048-9225-92A1A3373123}"/>
              </a:ext>
            </a:extLst>
          </p:cNvPr>
          <p:cNvCxnSpPr>
            <a:cxnSpLocks/>
            <a:stCxn id="18" idx="1"/>
            <a:endCxn id="8" idx="2"/>
          </p:cNvCxnSpPr>
          <p:nvPr/>
        </p:nvCxnSpPr>
        <p:spPr>
          <a:xfrm rot="10800000">
            <a:off x="2235076" y="1610002"/>
            <a:ext cx="4490078" cy="41811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CB3EC0B9-5116-FE47-B2E5-4CF1246E07BE}"/>
              </a:ext>
            </a:extLst>
          </p:cNvPr>
          <p:cNvCxnSpPr>
            <a:cxnSpLocks/>
            <a:stCxn id="20" idx="1"/>
            <a:endCxn id="8" idx="2"/>
          </p:cNvCxnSpPr>
          <p:nvPr/>
        </p:nvCxnSpPr>
        <p:spPr>
          <a:xfrm rot="10800000">
            <a:off x="2235076" y="1610001"/>
            <a:ext cx="4932554" cy="45743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C0AD3C64-0CB6-4967-B7B6-7C4D8A7F3E2E}"/>
              </a:ext>
            </a:extLst>
          </p:cNvPr>
          <p:cNvSpPr/>
          <p:nvPr/>
        </p:nvSpPr>
        <p:spPr>
          <a:xfrm>
            <a:off x="8942664" y="2138577"/>
            <a:ext cx="529387" cy="3247781"/>
          </a:xfrm>
          <a:prstGeom prst="rightBrace">
            <a:avLst>
              <a:gd name="adj1" fmla="val 8333"/>
              <a:gd name="adj2" fmla="val 504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ight Brace 26">
            <a:extLst>
              <a:ext uri="{FF2B5EF4-FFF2-40B4-BE49-F238E27FC236}">
                <a16:creationId xmlns:a16="http://schemas.microsoft.com/office/drawing/2014/main" id="{6E7B90D0-80A6-45BE-ABE0-14849E57F63F}"/>
              </a:ext>
            </a:extLst>
          </p:cNvPr>
          <p:cNvSpPr/>
          <p:nvPr/>
        </p:nvSpPr>
        <p:spPr>
          <a:xfrm>
            <a:off x="8942664" y="5721292"/>
            <a:ext cx="529387" cy="5408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13C69EA8-50B3-4427-B682-9DDB35680A1F}"/>
              </a:ext>
            </a:extLst>
          </p:cNvPr>
          <p:cNvSpPr txBox="1"/>
          <p:nvPr/>
        </p:nvSpPr>
        <p:spPr>
          <a:xfrm>
            <a:off x="9886596" y="3517262"/>
            <a:ext cx="1273490" cy="369332"/>
          </a:xfrm>
          <a:prstGeom prst="rect">
            <a:avLst/>
          </a:prstGeom>
          <a:noFill/>
        </p:spPr>
        <p:txBody>
          <a:bodyPr wrap="none" rtlCol="0">
            <a:spAutoFit/>
          </a:bodyPr>
          <a:lstStyle/>
          <a:p>
            <a:r>
              <a:rPr lang="en-GB" dirty="0"/>
              <a:t>Low carbon</a:t>
            </a:r>
          </a:p>
        </p:txBody>
      </p:sp>
      <p:sp>
        <p:nvSpPr>
          <p:cNvPr id="45" name="TextBox 44">
            <a:extLst>
              <a:ext uri="{FF2B5EF4-FFF2-40B4-BE49-F238E27FC236}">
                <a16:creationId xmlns:a16="http://schemas.microsoft.com/office/drawing/2014/main" id="{435033A8-2E06-40CD-9DA6-8867C6B68E14}"/>
              </a:ext>
            </a:extLst>
          </p:cNvPr>
          <p:cNvSpPr txBox="1"/>
          <p:nvPr/>
        </p:nvSpPr>
        <p:spPr>
          <a:xfrm>
            <a:off x="9886596" y="5791172"/>
            <a:ext cx="1317668" cy="369332"/>
          </a:xfrm>
          <a:prstGeom prst="rect">
            <a:avLst/>
          </a:prstGeom>
          <a:noFill/>
        </p:spPr>
        <p:txBody>
          <a:bodyPr wrap="none" rtlCol="0">
            <a:spAutoFit/>
          </a:bodyPr>
          <a:lstStyle/>
          <a:p>
            <a:r>
              <a:rPr lang="en-GB" dirty="0"/>
              <a:t>High carbon</a:t>
            </a:r>
          </a:p>
        </p:txBody>
      </p:sp>
      <p:sp>
        <p:nvSpPr>
          <p:cNvPr id="30" name="Right Brace 29">
            <a:extLst>
              <a:ext uri="{FF2B5EF4-FFF2-40B4-BE49-F238E27FC236}">
                <a16:creationId xmlns:a16="http://schemas.microsoft.com/office/drawing/2014/main" id="{849E2C94-8E43-4D69-8149-C5F913875652}"/>
              </a:ext>
            </a:extLst>
          </p:cNvPr>
          <p:cNvSpPr/>
          <p:nvPr/>
        </p:nvSpPr>
        <p:spPr>
          <a:xfrm>
            <a:off x="8976087" y="1635677"/>
            <a:ext cx="372786" cy="299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a:extLst>
              <a:ext uri="{FF2B5EF4-FFF2-40B4-BE49-F238E27FC236}">
                <a16:creationId xmlns:a16="http://schemas.microsoft.com/office/drawing/2014/main" id="{C047DC15-2F48-48D0-9461-2FBED0C7420F}"/>
              </a:ext>
            </a:extLst>
          </p:cNvPr>
          <p:cNvSpPr txBox="1"/>
          <p:nvPr/>
        </p:nvSpPr>
        <p:spPr>
          <a:xfrm>
            <a:off x="9886596" y="1586550"/>
            <a:ext cx="1714572" cy="369332"/>
          </a:xfrm>
          <a:prstGeom prst="rect">
            <a:avLst/>
          </a:prstGeom>
          <a:noFill/>
        </p:spPr>
        <p:txBody>
          <a:bodyPr wrap="none" rtlCol="0">
            <a:spAutoFit/>
          </a:bodyPr>
          <a:lstStyle/>
          <a:p>
            <a:r>
              <a:rPr lang="en-GB" dirty="0"/>
              <a:t>Negative carbon</a:t>
            </a:r>
          </a:p>
        </p:txBody>
      </p:sp>
    </p:spTree>
    <p:extLst>
      <p:ext uri="{BB962C8B-B14F-4D97-AF65-F5344CB8AC3E}">
        <p14:creationId xmlns:p14="http://schemas.microsoft.com/office/powerpoint/2010/main" val="324753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Levels 1-4: The principles for making this work</a:t>
            </a:r>
          </a:p>
        </p:txBody>
      </p:sp>
      <p:sp>
        <p:nvSpPr>
          <p:cNvPr id="2" name="Rectangle 1"/>
          <p:cNvSpPr/>
          <p:nvPr/>
        </p:nvSpPr>
        <p:spPr>
          <a:xfrm>
            <a:off x="2135560" y="2492896"/>
            <a:ext cx="7920880" cy="360040"/>
          </a:xfrm>
          <a:prstGeom prst="rect">
            <a:avLst/>
          </a:prstGeom>
          <a:solidFill>
            <a:srgbClr val="00A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Placeholder 2"/>
          <p:cNvSpPr>
            <a:spLocks noGrp="1"/>
          </p:cNvSpPr>
          <p:nvPr>
            <p:ph type="body" idx="1"/>
          </p:nvPr>
        </p:nvSpPr>
        <p:spPr>
          <a:xfrm>
            <a:off x="2424113" y="1844824"/>
            <a:ext cx="6616700" cy="4032250"/>
          </a:xfrm>
          <a:solidFill>
            <a:schemeClr val="bg1">
              <a:alpha val="0"/>
            </a:schemeClr>
          </a:solidFill>
        </p:spPr>
        <p:txBody>
          <a:bodyPr/>
          <a:lstStyle/>
          <a:p>
            <a:r>
              <a:rPr lang="en-GB" sz="1800" dirty="0">
                <a:solidFill>
                  <a:schemeClr val="bg2"/>
                </a:solidFill>
              </a:rPr>
              <a:t>The principles of Levels 1, 2, 3 and 4</a:t>
            </a:r>
          </a:p>
          <a:p>
            <a:endParaRPr lang="en-GB" sz="1800" dirty="0"/>
          </a:p>
          <a:p>
            <a:r>
              <a:rPr lang="en-GB" sz="1800" b="1" dirty="0">
                <a:solidFill>
                  <a:schemeClr val="bg1"/>
                </a:solidFill>
              </a:rPr>
              <a:t>Level 4</a:t>
            </a:r>
          </a:p>
          <a:p>
            <a:endParaRPr lang="en-GB" sz="1800" dirty="0"/>
          </a:p>
          <a:p>
            <a:r>
              <a:rPr lang="en-GB" sz="1800" dirty="0"/>
              <a:t>Level 1</a:t>
            </a:r>
          </a:p>
          <a:p>
            <a:endParaRPr lang="en-GB" sz="1800" dirty="0"/>
          </a:p>
          <a:p>
            <a:r>
              <a:rPr lang="en-GB" sz="1800" dirty="0"/>
              <a:t>Levels 2 and 3</a:t>
            </a:r>
          </a:p>
          <a:p>
            <a:endParaRPr lang="en-GB" sz="1800" dirty="0"/>
          </a:p>
          <a:p>
            <a:r>
              <a:rPr lang="en-GB" sz="1800" dirty="0"/>
              <a:t>Trajectories between now and 2050</a:t>
            </a:r>
          </a:p>
          <a:p>
            <a:endParaRPr lang="en-GB" sz="1800" dirty="0"/>
          </a:p>
          <a:p>
            <a:r>
              <a:rPr lang="en-GB" sz="1800" dirty="0"/>
              <a:t>Explaining this to your stakeholders</a:t>
            </a:r>
          </a:p>
          <a:p>
            <a:endParaRPr lang="es-AR" dirty="0"/>
          </a:p>
        </p:txBody>
      </p:sp>
    </p:spTree>
    <p:extLst>
      <p:ext uri="{BB962C8B-B14F-4D97-AF65-F5344CB8AC3E}">
        <p14:creationId xmlns:p14="http://schemas.microsoft.com/office/powerpoint/2010/main" val="2091049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2C1-05C0-4881-A2C0-3E8722F78A1F}"/>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5A26F4D5-7BDD-4509-AF82-D0F860D902E9}"/>
              </a:ext>
            </a:extLst>
          </p:cNvPr>
          <p:cNvSpPr>
            <a:spLocks noGrp="1"/>
          </p:cNvSpPr>
          <p:nvPr>
            <p:ph idx="1"/>
          </p:nvPr>
        </p:nvSpPr>
        <p:spPr/>
        <p:txBody>
          <a:bodyPr vert="horz" lIns="0" tIns="0" rIns="0" bIns="0" rtlCol="0" anchor="t">
            <a:normAutofit/>
          </a:bodyPr>
          <a:lstStyle/>
          <a:p>
            <a:pPr marL="342900" indent="-342900">
              <a:buFont typeface="Wingdings" panose="020B0604020202020204" pitchFamily="34" charset="0"/>
              <a:buChar char="v"/>
            </a:pPr>
            <a:r>
              <a:rPr lang="en-GB" dirty="0">
                <a:ea typeface="+mn-lt"/>
                <a:cs typeface="+mn-lt"/>
              </a:rPr>
              <a:t>Team to familiarise with the spreadsheet model</a:t>
            </a:r>
            <a:endParaRPr lang="en-US" dirty="0">
              <a:cs typeface="Arial" panose="020B0604020202020204"/>
            </a:endParaRPr>
          </a:p>
          <a:p>
            <a:pPr marL="342900" indent="-342900">
              <a:buFont typeface="Wingdings" panose="020B0604020202020204" pitchFamily="34" charset="0"/>
              <a:buChar char="v"/>
            </a:pPr>
            <a:r>
              <a:rPr lang="en-GB" dirty="0">
                <a:ea typeface="+mn-lt"/>
                <a:cs typeface="+mn-lt"/>
              </a:rPr>
              <a:t>Start considering and gathering data for each sector (Data tracker)</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Continue identifying and mapping key sector stakeholders</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Planning for co-design and expert sector workshops</a:t>
            </a:r>
            <a:endParaRPr lang="en-GB" dirty="0">
              <a:cs typeface="Arial" panose="020B0604020202020204"/>
            </a:endParaRPr>
          </a:p>
          <a:p>
            <a:pPr marL="342900" indent="-342900">
              <a:buFont typeface="Wingdings" panose="020B0604020202020204" pitchFamily="34" charset="0"/>
              <a:buChar char="v"/>
            </a:pPr>
            <a:r>
              <a:rPr lang="en-GB" dirty="0">
                <a:ea typeface="+mn-lt"/>
                <a:cs typeface="+mn-lt"/>
              </a:rPr>
              <a:t>Continue with deep-dive on sector logic trees </a:t>
            </a:r>
            <a:r>
              <a:rPr lang="en-GB" b="0" i="0" u="none" strike="noStrike" dirty="0">
                <a:solidFill>
                  <a:srgbClr val="000000"/>
                </a:solidFill>
                <a:effectLst/>
                <a:latin typeface="Arial" panose="020B0604020202020204" pitchFamily="34" charset="0"/>
              </a:rPr>
              <a:t>(Land-use sector)</a:t>
            </a:r>
            <a:r>
              <a:rPr lang="en-GB" b="0" i="0" dirty="0">
                <a:solidFill>
                  <a:srgbClr val="000000"/>
                </a:solidFill>
                <a:effectLst/>
                <a:latin typeface="Arial" panose="020B0604020202020204" pitchFamily="34" charset="0"/>
              </a:rPr>
              <a:t>​</a:t>
            </a:r>
            <a:endParaRPr lang="en-GB" dirty="0">
              <a:cs typeface="Arial"/>
            </a:endParaRPr>
          </a:p>
          <a:p>
            <a:pPr marL="342900" indent="-342900">
              <a:buFont typeface="Wingdings" panose="020B0604020202020204" pitchFamily="34" charset="0"/>
              <a:buChar char="v"/>
            </a:pPr>
            <a:r>
              <a:rPr lang="en-GB" dirty="0">
                <a:cs typeface="Arial"/>
              </a:rPr>
              <a:t>Start to think about One pagers development</a:t>
            </a:r>
          </a:p>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p:txBody>
      </p:sp>
    </p:spTree>
    <p:extLst>
      <p:ext uri="{BB962C8B-B14F-4D97-AF65-F5344CB8AC3E}">
        <p14:creationId xmlns:p14="http://schemas.microsoft.com/office/powerpoint/2010/main" val="288435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1B7A7C3B-9F1C-4070-B789-C89EC0B3F434}"/>
              </a:ext>
            </a:extLst>
          </p:cNvPr>
          <p:cNvPicPr>
            <a:picLocks noGrp="1" noChangeAspect="1"/>
          </p:cNvPicPr>
          <p:nvPr>
            <p:ph type="pic" sz="quarter" idx="14"/>
          </p:nvPr>
        </p:nvPicPr>
        <p:blipFill>
          <a:blip r:embed="rId2"/>
          <a:srcRect t="61" b="61"/>
          <a:stretch>
            <a:fillRect/>
          </a:stretch>
        </p:blipFill>
        <p:spPr>
          <a:prstGeom prst="rect">
            <a:avLst/>
          </a:prstGeom>
        </p:spPr>
      </p:pic>
      <p:pic>
        <p:nvPicPr>
          <p:cNvPr id="50" name="Picture Placeholder 49">
            <a:extLst>
              <a:ext uri="{FF2B5EF4-FFF2-40B4-BE49-F238E27FC236}">
                <a16:creationId xmlns:a16="http://schemas.microsoft.com/office/drawing/2014/main" id="{4CA97DEC-9327-4E2E-AD52-BA1521EEC257}"/>
              </a:ext>
            </a:extLst>
          </p:cNvPr>
          <p:cNvPicPr>
            <a:picLocks noGrp="1" noChangeAspect="1"/>
          </p:cNvPicPr>
          <p:nvPr>
            <p:ph type="pic" sz="quarter" idx="15"/>
          </p:nvPr>
        </p:nvPicPr>
        <p:blipFill>
          <a:blip r:embed="rId3"/>
          <a:srcRect t="61" b="61"/>
          <a:stretch>
            <a:fillRect/>
          </a:stretch>
        </p:blipFill>
        <p:spPr>
          <a:prstGeom prst="rect">
            <a:avLst/>
          </a:prstGeom>
        </p:spPr>
      </p:pic>
      <p:pic>
        <p:nvPicPr>
          <p:cNvPr id="51" name="Picture Placeholder 50">
            <a:extLst>
              <a:ext uri="{FF2B5EF4-FFF2-40B4-BE49-F238E27FC236}">
                <a16:creationId xmlns:a16="http://schemas.microsoft.com/office/drawing/2014/main" id="{481AAB29-ADD6-4F76-88B9-EBD081C24BD4}"/>
              </a:ext>
            </a:extLst>
          </p:cNvPr>
          <p:cNvPicPr>
            <a:picLocks noGrp="1" noChangeAspect="1"/>
          </p:cNvPicPr>
          <p:nvPr>
            <p:ph type="pic" sz="quarter" idx="16"/>
          </p:nvPr>
        </p:nvPicPr>
        <p:blipFill>
          <a:blip r:embed="rId4"/>
          <a:srcRect t="61" b="61"/>
          <a:stretch>
            <a:fillRect/>
          </a:stretch>
        </p:blipFill>
        <p:spPr>
          <a:prstGeom prst="rect">
            <a:avLst/>
          </a:prstGeom>
        </p:spPr>
      </p:pic>
      <p:pic>
        <p:nvPicPr>
          <p:cNvPr id="52" name="Picture Placeholder 51">
            <a:extLst>
              <a:ext uri="{FF2B5EF4-FFF2-40B4-BE49-F238E27FC236}">
                <a16:creationId xmlns:a16="http://schemas.microsoft.com/office/drawing/2014/main" id="{165C3EBF-4606-42A6-946B-F5F58C23A850}"/>
              </a:ext>
            </a:extLst>
          </p:cNvPr>
          <p:cNvPicPr>
            <a:picLocks noGrp="1" noChangeAspect="1"/>
          </p:cNvPicPr>
          <p:nvPr>
            <p:ph type="pic" sz="quarter" idx="17"/>
          </p:nvPr>
        </p:nvPicPr>
        <p:blipFill>
          <a:blip r:embed="rId5"/>
          <a:srcRect t="61" b="61"/>
          <a:stretch>
            <a:fillRect/>
          </a:stretch>
        </p:blipFill>
        <p:spPr>
          <a:prstGeom prst="rect">
            <a:avLst/>
          </a:prstGeom>
        </p:spPr>
      </p:pic>
      <p:pic>
        <p:nvPicPr>
          <p:cNvPr id="55" name="Picture Placeholder 54">
            <a:extLst>
              <a:ext uri="{FF2B5EF4-FFF2-40B4-BE49-F238E27FC236}">
                <a16:creationId xmlns:a16="http://schemas.microsoft.com/office/drawing/2014/main" id="{8BAD4250-B6BF-4261-83B0-3E67A0F7D695}"/>
              </a:ext>
            </a:extLst>
          </p:cNvPr>
          <p:cNvPicPr>
            <a:picLocks noGrp="1" noChangeAspect="1"/>
          </p:cNvPicPr>
          <p:nvPr>
            <p:ph type="pic" sz="quarter" idx="18"/>
          </p:nvPr>
        </p:nvPicPr>
        <p:blipFill>
          <a:blip r:embed="rId6"/>
          <a:srcRect t="61" b="61"/>
          <a:stretch>
            <a:fillRect/>
          </a:stretch>
        </p:blipFill>
        <p:spPr>
          <a:prstGeom prst="rect">
            <a:avLst/>
          </a:prstGeom>
        </p:spPr>
      </p:pic>
    </p:spTree>
    <p:extLst>
      <p:ext uri="{BB962C8B-B14F-4D97-AF65-F5344CB8AC3E}">
        <p14:creationId xmlns:p14="http://schemas.microsoft.com/office/powerpoint/2010/main" val="364003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342900" indent="-342900">
              <a:buFont typeface="Wingdings" panose="05000000000000000000" pitchFamily="2" charset="2"/>
              <a:buChar char="v"/>
            </a:pPr>
            <a:r>
              <a:rPr lang="en-GB" dirty="0"/>
              <a:t>Imagine an effort from government similar to the US Apollo programme for the behaviour or technology in question. What could be achieved.</a:t>
            </a:r>
          </a:p>
          <a:p>
            <a:pPr marL="342900" indent="-342900">
              <a:buFont typeface="Wingdings" panose="05000000000000000000" pitchFamily="2" charset="2"/>
              <a:buChar char="v"/>
            </a:pPr>
            <a:endParaRPr lang="en-GB" dirty="0"/>
          </a:p>
          <a:p>
            <a:pPr marL="342900" indent="-342900">
              <a:buFont typeface="Wingdings" panose="05000000000000000000" pitchFamily="2" charset="2"/>
              <a:buChar char="v"/>
            </a:pPr>
            <a:r>
              <a:rPr lang="en-GB" dirty="0"/>
              <a:t>The opinion of your most ambitious stakeholder – backed up by some evidence either from their own calculations or published work.</a:t>
            </a:r>
          </a:p>
          <a:p>
            <a:pPr marL="342900" indent="-342900">
              <a:buFont typeface="Wingdings" panose="05000000000000000000" pitchFamily="2" charset="2"/>
              <a:buChar char="v"/>
            </a:pPr>
            <a:endParaRPr lang="en-GB" dirty="0"/>
          </a:p>
          <a:p>
            <a:pPr marL="342900" indent="-342900">
              <a:buFont typeface="Wingdings" panose="05000000000000000000" pitchFamily="2" charset="2"/>
              <a:buChar char="v"/>
            </a:pPr>
            <a:r>
              <a:rPr lang="en-GB" dirty="0"/>
              <a:t>Drawing an example of something achieved in another country. If they did it, why can’t we?</a:t>
            </a:r>
          </a:p>
          <a:p>
            <a:pPr marL="342900" indent="-342900">
              <a:buFont typeface="Wingdings" panose="05000000000000000000" pitchFamily="2" charset="2"/>
              <a:buChar char="v"/>
            </a:pPr>
            <a:endParaRPr lang="en-GB" dirty="0"/>
          </a:p>
          <a:p>
            <a:pPr marL="342900" indent="-342900">
              <a:buFont typeface="Wingdings" panose="05000000000000000000" pitchFamily="2" charset="2"/>
              <a:buChar char="v"/>
            </a:pPr>
            <a:r>
              <a:rPr lang="en-GB" dirty="0"/>
              <a:t>If we did everything for a technology or behaviour what would the impact be?</a:t>
            </a:r>
          </a:p>
          <a:p>
            <a:endParaRPr lang="en-GB" dirty="0"/>
          </a:p>
          <a:p>
            <a:endParaRPr lang="es-AR" dirty="0"/>
          </a:p>
        </p:txBody>
      </p:sp>
      <p:sp>
        <p:nvSpPr>
          <p:cNvPr id="3" name="Title 2"/>
          <p:cNvSpPr>
            <a:spLocks noGrp="1"/>
          </p:cNvSpPr>
          <p:nvPr>
            <p:ph type="title"/>
          </p:nvPr>
        </p:nvSpPr>
        <p:spPr/>
        <p:txBody>
          <a:bodyPr/>
          <a:lstStyle/>
          <a:p>
            <a:r>
              <a:rPr lang="en-GB" dirty="0"/>
              <a:t>Ways of describing how your Level 4 should be set</a:t>
            </a:r>
            <a:endParaRPr lang="es-AR" dirty="0"/>
          </a:p>
        </p:txBody>
      </p:sp>
    </p:spTree>
    <p:extLst>
      <p:ext uri="{BB962C8B-B14F-4D97-AF65-F5344CB8AC3E}">
        <p14:creationId xmlns:p14="http://schemas.microsoft.com/office/powerpoint/2010/main" val="232351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Level 4 example: Geographical constraint</a:t>
            </a:r>
            <a:endParaRPr lang="es-A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556793"/>
            <a:ext cx="7920880" cy="5166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99856" y="1844825"/>
            <a:ext cx="2160240" cy="201622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7308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Level 4 example: Geographical constraint (China example)</a:t>
            </a:r>
            <a:endParaRPr lang="es-A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135" y="1484784"/>
            <a:ext cx="8490535" cy="509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744072" y="2492896"/>
            <a:ext cx="3240360" cy="187220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35995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Level 4 example: Behavioural constraint </a:t>
            </a:r>
            <a:endParaRPr lang="es-A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461120"/>
            <a:ext cx="8117670"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91544" y="4725144"/>
            <a:ext cx="2160240" cy="86409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77834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GB" dirty="0"/>
              <a:t>Level 4 example: Engineering constraint</a:t>
            </a:r>
            <a:endParaRPr lang="es-A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484785"/>
            <a:ext cx="7455671" cy="51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39816" y="4632545"/>
            <a:ext cx="1944216" cy="100811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49154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YNmSPtXzsvIczczrJcQnA"/>
</p:tagLst>
</file>

<file path=ppt/theme/theme1.xml><?xml version="1.0" encoding="utf-8"?>
<a:theme xmlns:a="http://schemas.openxmlformats.org/drawingml/2006/main" name="2050 Calculator template">
  <a:themeElements>
    <a:clrScheme name="2050 Calculator">
      <a:dk1>
        <a:srgbClr val="000000"/>
      </a:dk1>
      <a:lt1>
        <a:srgbClr val="FFFFFF"/>
      </a:lt1>
      <a:dk2>
        <a:srgbClr val="575656"/>
      </a:dk2>
      <a:lt2>
        <a:srgbClr val="EDEBE6"/>
      </a:lt2>
      <a:accent1>
        <a:srgbClr val="001E62"/>
      </a:accent1>
      <a:accent2>
        <a:srgbClr val="6678A1"/>
      </a:accent2>
      <a:accent3>
        <a:srgbClr val="DB4134"/>
      </a:accent3>
      <a:accent4>
        <a:srgbClr val="E98D85"/>
      </a:accent4>
      <a:accent5>
        <a:srgbClr val="1E22AA"/>
      </a:accent5>
      <a:accent6>
        <a:srgbClr val="787ACC"/>
      </a:accent6>
      <a:hlink>
        <a:srgbClr val="216B99"/>
      </a:hlink>
      <a:folHlink>
        <a:srgbClr val="2B86C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24C3735-03C3-B540-A5D8-5AA29DF7E143}" vid="{6470A355-CFEB-AA46-A6BC-BDAB4B1BE9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623269115D2544B8B0729B7DF87E78" ma:contentTypeVersion="13" ma:contentTypeDescription="Create a new document." ma:contentTypeScope="" ma:versionID="0a32445c8f0f2894b5fcd70227dc3082">
  <xsd:schema xmlns:xsd="http://www.w3.org/2001/XMLSchema" xmlns:xs="http://www.w3.org/2001/XMLSchema" xmlns:p="http://schemas.microsoft.com/office/2006/metadata/properties" xmlns:ns3="b07618a9-bc67-41b9-bbb8-9c1c8f2629fe" xmlns:ns4="6fb30fbd-710e-460a-9e41-093fde13fc30" targetNamespace="http://schemas.microsoft.com/office/2006/metadata/properties" ma:root="true" ma:fieldsID="ea98f55e1168bf91771c5e4747d36b01" ns3:_="" ns4:_="">
    <xsd:import namespace="b07618a9-bc67-41b9-bbb8-9c1c8f2629fe"/>
    <xsd:import namespace="6fb30fbd-710e-460a-9e41-093fde13fc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618a9-bc67-41b9-bbb8-9c1c8f262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b30fbd-710e-460a-9e41-093fde13fc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7833EE-46D4-4DAE-A7C4-49A7AA99F4FF}">
  <ds:schemaRefs>
    <ds:schemaRef ds:uri="http://schemas.microsoft.com/sharepoint/v3/contenttype/forms"/>
  </ds:schemaRefs>
</ds:datastoreItem>
</file>

<file path=customXml/itemProps2.xml><?xml version="1.0" encoding="utf-8"?>
<ds:datastoreItem xmlns:ds="http://schemas.openxmlformats.org/officeDocument/2006/customXml" ds:itemID="{56A3944E-EE47-4877-B7A4-A239DBCE786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07618a9-bc67-41b9-bbb8-9c1c8f2629fe"/>
    <ds:schemaRef ds:uri="http://schemas.microsoft.com/office/infopath/2007/PartnerControls"/>
    <ds:schemaRef ds:uri="6fb30fbd-710e-460a-9e41-093fde13fc30"/>
    <ds:schemaRef ds:uri="http://www.w3.org/XML/1998/namespace"/>
    <ds:schemaRef ds:uri="http://purl.org/dc/dcmitype/"/>
  </ds:schemaRefs>
</ds:datastoreItem>
</file>

<file path=customXml/itemProps3.xml><?xml version="1.0" encoding="utf-8"?>
<ds:datastoreItem xmlns:ds="http://schemas.openxmlformats.org/officeDocument/2006/customXml" ds:itemID="{BC1A49C1-3A39-44EB-AF81-E995FE70D6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7618a9-bc67-41b9-bbb8-9c1c8f2629fe"/>
    <ds:schemaRef ds:uri="6fb30fbd-710e-460a-9e41-093fde13fc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433</TotalTime>
  <Words>1610</Words>
  <Application>Microsoft Office PowerPoint</Application>
  <PresentationFormat>Widescreen</PresentationFormat>
  <Paragraphs>424</Paragraphs>
  <Slides>41</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6" baseType="lpstr">
      <vt:lpstr>Arial</vt:lpstr>
      <vt:lpstr>Calibri</vt:lpstr>
      <vt:lpstr>Wingdings</vt:lpstr>
      <vt:lpstr>2050 Calculator template</vt:lpstr>
      <vt:lpstr>think-cell Slide</vt:lpstr>
      <vt:lpstr>PowerPoint Presentation</vt:lpstr>
      <vt:lpstr>Agenda</vt:lpstr>
      <vt:lpstr>These are broad guidelines for what levels 1, 2, 3 and 4 should be based on. Judgement is important.</vt:lpstr>
      <vt:lpstr>Levels 1-4: The principles for making this work</vt:lpstr>
      <vt:lpstr>Ways of describing how your Level 4 should be set</vt:lpstr>
      <vt:lpstr>Level 4 example: Geographical constraint</vt:lpstr>
      <vt:lpstr>Level 4 example: Geographical constraint (China example)</vt:lpstr>
      <vt:lpstr>Level 4 example: Behavioural constraint </vt:lpstr>
      <vt:lpstr>Level 4 example: Engineering constraint</vt:lpstr>
      <vt:lpstr>Here the UK used the example of another country to imagine what would be possible</vt:lpstr>
      <vt:lpstr>And just compare this with what China did</vt:lpstr>
      <vt:lpstr>PowerPoint Presentation</vt:lpstr>
      <vt:lpstr>Levels 1-4: The principles for making this work</vt:lpstr>
      <vt:lpstr>Ways of describing how your Level 1 should be set</vt:lpstr>
      <vt:lpstr>Level 1 example: Technology based</vt:lpstr>
      <vt:lpstr>Level 1 example: Behaviour based (China)</vt:lpstr>
      <vt:lpstr>PowerPoint Presentation</vt:lpstr>
      <vt:lpstr>Levels 1-4: The principles for making this work</vt:lpstr>
      <vt:lpstr>Ways of describing how your Level 2 and 3 should be set</vt:lpstr>
      <vt:lpstr>Can you think of any examples of these in the Kenyan context?</vt:lpstr>
      <vt:lpstr>Levels 1-4: The principles for making this work</vt:lpstr>
      <vt:lpstr>Your stakeholders can help you with the trajectory or build rate. Linear is a good first step</vt:lpstr>
      <vt:lpstr>Levels 1-4: The principles for making this work</vt:lpstr>
      <vt:lpstr>Key messages to explain this to your stakeholders</vt:lpstr>
      <vt:lpstr>Deep dive into modelling the Electricity Generation</vt:lpstr>
      <vt:lpstr>Links of Electricity Generation module to other modules </vt:lpstr>
      <vt:lpstr>Electricity generation technology in the UK Calculator</vt:lpstr>
      <vt:lpstr>Electricity generation: Generation Capacity Deployment</vt:lpstr>
      <vt:lpstr>Example of calculation logic</vt:lpstr>
      <vt:lpstr>Example of calculation logic</vt:lpstr>
      <vt:lpstr>Example of calculation logic</vt:lpstr>
      <vt:lpstr>Example of calculation logic</vt:lpstr>
      <vt:lpstr>Example of calculation logic</vt:lpstr>
      <vt:lpstr>Example of calculation logic</vt:lpstr>
      <vt:lpstr>Emissions from the electricity generation</vt:lpstr>
      <vt:lpstr>Emissions from the electricity generation</vt:lpstr>
      <vt:lpstr>Levers for this sector</vt:lpstr>
      <vt:lpstr>Electricity generation technology in the UK Calculator</vt:lpstr>
      <vt:lpstr>Discussion on Kenya: Generation Capacity Deployment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Sukpanit, Paisan</dc:creator>
  <cp:lastModifiedBy>Mwabonje, Onesmus N</cp:lastModifiedBy>
  <cp:revision>57</cp:revision>
  <dcterms:created xsi:type="dcterms:W3CDTF">2020-10-31T15:51:47Z</dcterms:created>
  <dcterms:modified xsi:type="dcterms:W3CDTF">2021-07-14T09:08:00Z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0x010100E6623269115D2544B8B0729B7DF87E78</vt:lpwstr>
  </property>
</Properties>
</file>